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1"/>
  </p:notesMasterIdLst>
  <p:sldIdLst>
    <p:sldId id="256" r:id="rId2"/>
    <p:sldId id="278" r:id="rId3"/>
    <p:sldId id="257" r:id="rId4"/>
    <p:sldId id="259" r:id="rId5"/>
    <p:sldId id="260" r:id="rId6"/>
    <p:sldId id="281" r:id="rId7"/>
    <p:sldId id="279" r:id="rId8"/>
    <p:sldId id="263" r:id="rId9"/>
    <p:sldId id="268" r:id="rId10"/>
    <p:sldId id="269" r:id="rId11"/>
    <p:sldId id="280" r:id="rId12"/>
    <p:sldId id="282" r:id="rId13"/>
    <p:sldId id="271" r:id="rId14"/>
    <p:sldId id="272" r:id="rId15"/>
    <p:sldId id="273" r:id="rId16"/>
    <p:sldId id="274" r:id="rId17"/>
    <p:sldId id="275" r:id="rId18"/>
    <p:sldId id="276" r:id="rId19"/>
    <p:sldId id="25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905" autoAdjust="0"/>
  </p:normalViewPr>
  <p:slideViewPr>
    <p:cSldViewPr snapToGrid="0">
      <p:cViewPr>
        <p:scale>
          <a:sx n="100" d="100"/>
          <a:sy n="100" d="100"/>
        </p:scale>
        <p:origin x="48" y="-56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8E875E-C9B6-466F-AD1D-79A16CA0C22B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E74ED-0D87-4796-A3F5-FD6B3C3B7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651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E74ED-0D87-4796-A3F5-FD6B3C3B736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02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Cyrl-RS" dirty="0"/>
              <a:t>Прво ћемо кренути од извршавања игре</a:t>
            </a:r>
          </a:p>
          <a:p>
            <a:endParaRPr lang="sr-Cyrl-RS" dirty="0"/>
          </a:p>
          <a:p>
            <a:r>
              <a:rPr lang="sr-Cyrl-RS" dirty="0"/>
              <a:t>Са десне стране видимо сцену једног нивоа, где је главни чвор </a:t>
            </a:r>
            <a:r>
              <a:rPr lang="en-US" dirty="0"/>
              <a:t>Level,</a:t>
            </a:r>
            <a:r>
              <a:rPr lang="sr-Cyrl-RS" dirty="0"/>
              <a:t> а остали чворови су ниже у хијерархији</a:t>
            </a:r>
          </a:p>
          <a:p>
            <a:r>
              <a:rPr lang="sr-Cyrl-RS" dirty="0"/>
              <a:t>Такође имамо чвор </a:t>
            </a:r>
            <a:r>
              <a:rPr lang="en-US" dirty="0"/>
              <a:t>Game Manager </a:t>
            </a:r>
            <a:r>
              <a:rPr lang="sr-Cyrl-RS" dirty="0"/>
              <a:t>који се налази ван свих сцена. То се зове </a:t>
            </a:r>
            <a:r>
              <a:rPr lang="en-US" dirty="0" err="1"/>
              <a:t>AutoLoad</a:t>
            </a:r>
            <a:r>
              <a:rPr lang="en-US" dirty="0"/>
              <a:t> </a:t>
            </a:r>
            <a:r>
              <a:rPr lang="sr-Cyrl-RS" dirty="0"/>
              <a:t>чвор, који функционише као </a:t>
            </a:r>
            <a:r>
              <a:rPr lang="en-US" dirty="0"/>
              <a:t>singleton.</a:t>
            </a:r>
          </a:p>
          <a:p>
            <a:endParaRPr lang="sr-Cyrl-RS" dirty="0"/>
          </a:p>
          <a:p>
            <a:r>
              <a:rPr lang="sr-Cyrl-RS" dirty="0"/>
              <a:t>Крећемо корак по корак по извршавању игре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E74ED-0D87-4796-A3F5-FD6B3C3B736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524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Cyrl-RS" b="0" dirty="0"/>
              <a:t>имамо 3 врсте података које чувамо и учитавамо преко </a:t>
            </a:r>
            <a:r>
              <a:rPr lang="en-US" b="0" dirty="0"/>
              <a:t>JSON</a:t>
            </a:r>
            <a:r>
              <a:rPr lang="sr-Cyrl-RS" b="0" dirty="0"/>
              <a:t> фајлова.</a:t>
            </a:r>
          </a:p>
          <a:p>
            <a:endParaRPr lang="sr-Cyrl-RS" b="0" dirty="0"/>
          </a:p>
          <a:p>
            <a:r>
              <a:rPr lang="sr-Cyrl-RS" b="0" dirty="0"/>
              <a:t>Први тип су проходности за сваки поље на нивоу. За сваки ниво имамо по један фајл о проходности. </a:t>
            </a:r>
            <a:br>
              <a:rPr lang="sr-Cyrl-RS" b="0" dirty="0"/>
            </a:br>
            <a:r>
              <a:rPr lang="sr-Cyrl-RS" b="0" dirty="0"/>
              <a:t>И за свако поље се проверава да ли може да се креће лево десно горе или доле</a:t>
            </a:r>
          </a:p>
          <a:p>
            <a:endParaRPr lang="sr-Cyrl-RS" b="0" dirty="0"/>
          </a:p>
          <a:p>
            <a:r>
              <a:rPr lang="sr-Cyrl-RS" b="0" dirty="0"/>
              <a:t>Даље имамо информације о почетним позицијама карактера и излаза</a:t>
            </a:r>
            <a:br>
              <a:rPr lang="sr-Cyrl-RS" b="0" dirty="0"/>
            </a:br>
            <a:br>
              <a:rPr lang="sr-Cyrl-RS" b="0" dirty="0"/>
            </a:br>
            <a:r>
              <a:rPr lang="sr-Cyrl-RS" b="0" dirty="0"/>
              <a:t>На крају имамо корисничке податке који могу да се читају и да се у њих уписује.</a:t>
            </a:r>
            <a:br>
              <a:rPr lang="sr-Cyrl-RS" b="0" dirty="0"/>
            </a:br>
            <a:r>
              <a:rPr lang="sr-Cyrl-RS" b="0" dirty="0"/>
              <a:t>Пошто имамо информације о читању и упису, овај фајл се не чува у оквиру извршног програма већ негде другде</a:t>
            </a:r>
            <a:br>
              <a:rPr lang="sr-Cyrl-RS" b="0" dirty="0"/>
            </a:br>
            <a:r>
              <a:rPr lang="sr-Cyrl-RS" b="0" dirty="0"/>
              <a:t>на корисничкој машини. То одређује </a:t>
            </a:r>
            <a:r>
              <a:rPr lang="en-US" b="0" dirty="0"/>
              <a:t>Godot </a:t>
            </a:r>
            <a:r>
              <a:rPr lang="sr-Cyrl-RS" b="0" dirty="0"/>
              <a:t>у зависности од оперативног система.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E74ED-0D87-4796-A3F5-FD6B3C3B736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547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>
              <a:lnSpc>
                <a:spcPct val="150000"/>
              </a:lnSpc>
              <a:spcBef>
                <a:spcPts val="100"/>
              </a:spcBef>
              <a:spcAft>
                <a:spcPts val="300"/>
              </a:spcAft>
              <a:buFont typeface="Symbol" panose="05050102010706020507" pitchFamily="18" charset="2"/>
              <a:buNone/>
              <a:tabLst>
                <a:tab pos="648335" algn="l"/>
              </a:tabLs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E74ED-0D87-4796-A3F5-FD6B3C3B736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113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>
              <a:lnSpc>
                <a:spcPct val="150000"/>
              </a:lnSpc>
              <a:spcBef>
                <a:spcPts val="100"/>
              </a:spcBef>
              <a:spcAft>
                <a:spcPts val="300"/>
              </a:spcAft>
              <a:buFont typeface="Symbol" panose="05050102010706020507" pitchFamily="18" charset="2"/>
              <a:buNone/>
              <a:tabLst>
                <a:tab pos="648335" algn="l"/>
              </a:tabLst>
            </a:pPr>
            <a:endParaRPr lang="en-US" sz="1800" i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E74ED-0D87-4796-A3F5-FD6B3C3B736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6610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>
              <a:lnSpc>
                <a:spcPct val="150000"/>
              </a:lnSpc>
              <a:spcBef>
                <a:spcPts val="100"/>
              </a:spcBef>
              <a:spcAft>
                <a:spcPts val="300"/>
              </a:spcAft>
              <a:buFont typeface="Symbol" panose="05050102010706020507" pitchFamily="18" charset="2"/>
              <a:buNone/>
              <a:tabLst>
                <a:tab pos="648335" algn="l"/>
              </a:tabLst>
            </a:pPr>
            <a:r>
              <a:rPr lang="sr-Cyrl-R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Сада ћемо видети како је реализовано кретање.</a:t>
            </a:r>
          </a:p>
          <a:p>
            <a:pPr marL="0" marR="0" lvl="0" indent="0" algn="just">
              <a:lnSpc>
                <a:spcPct val="150000"/>
              </a:lnSpc>
              <a:spcBef>
                <a:spcPts val="100"/>
              </a:spcBef>
              <a:spcAft>
                <a:spcPts val="300"/>
              </a:spcAft>
              <a:buFont typeface="Symbol" panose="05050102010706020507" pitchFamily="18" charset="2"/>
              <a:buNone/>
              <a:tabLst>
                <a:tab pos="648335" algn="l"/>
              </a:tabLst>
            </a:pPr>
            <a:endParaRPr lang="sr-Cyrl-RS" sz="1800" i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just">
              <a:lnSpc>
                <a:spcPct val="150000"/>
              </a:lnSpc>
              <a:spcBef>
                <a:spcPts val="100"/>
              </a:spcBef>
              <a:spcAft>
                <a:spcPts val="300"/>
              </a:spcAft>
              <a:buFont typeface="Symbol" panose="05050102010706020507" pitchFamily="18" charset="2"/>
              <a:buNone/>
              <a:tabLst>
                <a:tab pos="648335" algn="l"/>
              </a:tabLst>
            </a:pPr>
            <a:r>
              <a:rPr lang="sr-Cyrl-R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Са десне стране имамо упрошћен исечак кода из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MovementComponent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0" marR="0" lvl="0" indent="0" algn="just">
              <a:lnSpc>
                <a:spcPct val="150000"/>
              </a:lnSpc>
              <a:spcBef>
                <a:spcPts val="100"/>
              </a:spcBef>
              <a:spcAft>
                <a:spcPts val="300"/>
              </a:spcAft>
              <a:buFont typeface="Symbol" panose="05050102010706020507" pitchFamily="18" charset="2"/>
              <a:buNone/>
              <a:tabLst>
                <a:tab pos="648335" algn="l"/>
              </a:tabLst>
            </a:pPr>
            <a:endParaRPr lang="sr-Cyrl-RS" sz="1800" i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just">
              <a:lnSpc>
                <a:spcPct val="150000"/>
              </a:lnSpc>
              <a:spcBef>
                <a:spcPts val="100"/>
              </a:spcBef>
              <a:spcAft>
                <a:spcPts val="300"/>
              </a:spcAft>
              <a:buFont typeface="Symbol" panose="05050102010706020507" pitchFamily="18" charset="2"/>
              <a:buNone/>
              <a:tabLst>
                <a:tab pos="648335" algn="l"/>
              </a:tabLst>
            </a:pPr>
            <a:r>
              <a:rPr lang="sr-Cyrl-R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Кретање почиње тако што позовемо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move_to_tile</a:t>
            </a:r>
            <a:r>
              <a:rPr lang="sr-Cyrl-R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Он поставља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is_moving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Cyrl-R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 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true </a:t>
            </a:r>
            <a:r>
              <a:rPr lang="sr-Cyrl-R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 прогрес на 0</a:t>
            </a:r>
          </a:p>
          <a:p>
            <a:pPr marL="0" marR="0" lvl="0" indent="0" algn="just">
              <a:lnSpc>
                <a:spcPct val="150000"/>
              </a:lnSpc>
              <a:spcBef>
                <a:spcPts val="100"/>
              </a:spcBef>
              <a:spcAft>
                <a:spcPts val="300"/>
              </a:spcAft>
              <a:buFont typeface="Symbol" panose="05050102010706020507" pitchFamily="18" charset="2"/>
              <a:buNone/>
              <a:tabLst>
                <a:tab pos="648335" algn="l"/>
              </a:tabLst>
            </a:pPr>
            <a:r>
              <a:rPr lang="sr-Cyrl-R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Даље у функцији 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_process </a:t>
            </a:r>
            <a:r>
              <a:rPr lang="sr-Cyrl-R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 сваком фрејму померамо родитеља за неки померај.</a:t>
            </a:r>
          </a:p>
          <a:p>
            <a:pPr marL="0" marR="0" lvl="0" indent="0" algn="just">
              <a:lnSpc>
                <a:spcPct val="150000"/>
              </a:lnSpc>
              <a:spcBef>
                <a:spcPts val="100"/>
              </a:spcBef>
              <a:spcAft>
                <a:spcPts val="300"/>
              </a:spcAft>
              <a:buFont typeface="Symbol" panose="05050102010706020507" pitchFamily="18" charset="2"/>
              <a:buNone/>
              <a:tabLst>
                <a:tab pos="648335" algn="l"/>
              </a:tabLst>
            </a:pPr>
            <a:r>
              <a:rPr lang="sr-Cyrl-R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Померај се рачуна тако што помножимо брзину кретања са 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delta.</a:t>
            </a:r>
          </a:p>
          <a:p>
            <a:pPr marL="0" marR="0" lvl="0" indent="0" algn="just">
              <a:lnSpc>
                <a:spcPct val="150000"/>
              </a:lnSpc>
              <a:spcBef>
                <a:spcPts val="100"/>
              </a:spcBef>
              <a:spcAft>
                <a:spcPts val="300"/>
              </a:spcAft>
              <a:buFont typeface="Symbol" panose="05050102010706020507" pitchFamily="18" charset="2"/>
              <a:buNone/>
              <a:tabLst>
                <a:tab pos="648335" algn="l"/>
              </a:tabLst>
            </a:pPr>
            <a:r>
              <a:rPr lang="en-U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Delta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predstavlja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vreme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proteklo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od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proslog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frejma</a:t>
            </a:r>
            <a:endParaRPr lang="en-US" sz="1800" i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just">
              <a:lnSpc>
                <a:spcPct val="150000"/>
              </a:lnSpc>
              <a:spcBef>
                <a:spcPts val="100"/>
              </a:spcBef>
              <a:spcAft>
                <a:spcPts val="300"/>
              </a:spcAft>
              <a:buFont typeface="Symbol" panose="05050102010706020507" pitchFamily="18" charset="2"/>
              <a:buNone/>
              <a:tabLst>
                <a:tab pos="648335" algn="l"/>
              </a:tabLst>
            </a:pPr>
            <a:r>
              <a:rPr lang="en-U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Ono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ulazi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u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jednacinu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zato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sto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masine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korisnika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nece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proizvesti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isti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broj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frejmova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u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sekundi</a:t>
            </a:r>
            <a:endParaRPr lang="en-US" sz="1800" i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just">
              <a:lnSpc>
                <a:spcPct val="150000"/>
              </a:lnSpc>
              <a:spcBef>
                <a:spcPts val="100"/>
              </a:spcBef>
              <a:spcAft>
                <a:spcPts val="300"/>
              </a:spcAft>
              <a:buFont typeface="Symbol" panose="05050102010706020507" pitchFamily="18" charset="2"/>
              <a:buNone/>
              <a:tabLst>
                <a:tab pos="648335" algn="l"/>
              </a:tabLst>
            </a:pPr>
            <a:r>
              <a:rPr lang="en-U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bismo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sprecili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 se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naekim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masinama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kretanje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izvrsava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brze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onda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mnozimo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proteklo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vreme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od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proslog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frejma</a:t>
            </a:r>
            <a:endParaRPr lang="en-US" sz="1800" i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just">
              <a:lnSpc>
                <a:spcPct val="150000"/>
              </a:lnSpc>
              <a:spcBef>
                <a:spcPts val="100"/>
              </a:spcBef>
              <a:spcAft>
                <a:spcPts val="300"/>
              </a:spcAft>
              <a:buFont typeface="Symbol" panose="05050102010706020507" pitchFamily="18" charset="2"/>
              <a:buNone/>
              <a:tabLst>
                <a:tab pos="648335" algn="l"/>
              </a:tabLst>
            </a:pPr>
            <a:endParaRPr lang="en-US" sz="1800" i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just">
              <a:lnSpc>
                <a:spcPct val="150000"/>
              </a:lnSpc>
              <a:spcBef>
                <a:spcPts val="100"/>
              </a:spcBef>
              <a:spcAft>
                <a:spcPts val="300"/>
              </a:spcAft>
              <a:buFont typeface="Symbol" panose="05050102010706020507" pitchFamily="18" charset="2"/>
              <a:buNone/>
              <a:tabLst>
                <a:tab pos="648335" algn="l"/>
              </a:tabLst>
            </a:pPr>
            <a:r>
              <a:rPr lang="en-US" sz="18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Kada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progress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dodje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do 1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onda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postavimo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is_moving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false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saljemo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signal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roditelju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preko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movement_finished</a:t>
            </a:r>
            <a:endParaRPr lang="en-US" sz="1800" i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E74ED-0D87-4796-A3F5-FD6B3C3B736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830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>
              <a:lnSpc>
                <a:spcPct val="150000"/>
              </a:lnSpc>
              <a:spcBef>
                <a:spcPts val="100"/>
              </a:spcBef>
              <a:spcAft>
                <a:spcPts val="300"/>
              </a:spcAft>
              <a:buFont typeface="Symbol" panose="05050102010706020507" pitchFamily="18" charset="2"/>
              <a:buNone/>
              <a:tabLst>
                <a:tab pos="648335" algn="l"/>
              </a:tabLst>
            </a:pPr>
            <a:r>
              <a:rPr lang="en-US" sz="18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TileSet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je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posebno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pogodan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za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koriscenje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kada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imamo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veliki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broj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manjih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objekata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Onda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mozemo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selektovati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grupe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objekata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koje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zelimo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primer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uvek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idu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zajedno</a:t>
            </a:r>
            <a:endParaRPr lang="en-US" sz="1800" i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E74ED-0D87-4796-A3F5-FD6B3C3B736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654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Mummy Maze je video </a:t>
            </a:r>
            <a:r>
              <a:rPr lang="en-US" dirty="0" err="1"/>
              <a:t>igra</a:t>
            </a:r>
            <a:r>
              <a:rPr lang="en-US" dirty="0"/>
              <a:t> </a:t>
            </a:r>
            <a:r>
              <a:rPr lang="en-US" dirty="0" err="1"/>
              <a:t>razvijena</a:t>
            </a:r>
            <a:r>
              <a:rPr lang="en-US" dirty="0"/>
              <a:t> 2002. od </a:t>
            </a:r>
            <a:r>
              <a:rPr lang="en-US" dirty="0" err="1"/>
              <a:t>strane</a:t>
            </a:r>
            <a:r>
              <a:rPr lang="en-US" dirty="0"/>
              <a:t> </a:t>
            </a:r>
            <a:r>
              <a:rPr lang="en-US" dirty="0" err="1"/>
              <a:t>studija</a:t>
            </a:r>
            <a:r>
              <a:rPr lang="en-US" dirty="0"/>
              <a:t> </a:t>
            </a:r>
            <a:r>
              <a:rPr lang="en-US" dirty="0" err="1"/>
              <a:t>PopCap</a:t>
            </a:r>
            <a:r>
              <a:rPr lang="en-US" dirty="0"/>
              <a:t> games</a:t>
            </a:r>
          </a:p>
          <a:p>
            <a:endParaRPr lang="en-US" dirty="0"/>
          </a:p>
          <a:p>
            <a:r>
              <a:rPr lang="en-US" dirty="0"/>
              <a:t>Ona je </a:t>
            </a:r>
            <a:r>
              <a:rPr lang="en-US" dirty="0" err="1"/>
              <a:t>logicka</a:t>
            </a:r>
            <a:r>
              <a:rPr lang="en-US" dirty="0"/>
              <a:t> </a:t>
            </a:r>
            <a:r>
              <a:rPr lang="en-US" dirty="0" err="1"/>
              <a:t>igra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poteze</a:t>
            </a:r>
            <a:r>
              <a:rPr lang="en-US" dirty="0"/>
              <a:t>, </a:t>
            </a:r>
            <a:r>
              <a:rPr lang="en-US" dirty="0" err="1"/>
              <a:t>gde</a:t>
            </a:r>
            <a:r>
              <a:rPr lang="en-US" dirty="0"/>
              <a:t> </a:t>
            </a:r>
            <a:r>
              <a:rPr lang="en-US" dirty="0" err="1"/>
              <a:t>naizmenicno</a:t>
            </a:r>
            <a:r>
              <a:rPr lang="en-US" dirty="0"/>
              <a:t> </a:t>
            </a:r>
            <a:r>
              <a:rPr lang="en-US" dirty="0" err="1"/>
              <a:t>igraju</a:t>
            </a:r>
            <a:r>
              <a:rPr lang="en-US" dirty="0"/>
              <a:t> </a:t>
            </a:r>
            <a:r>
              <a:rPr lang="en-US" dirty="0" err="1"/>
              <a:t>igrac</a:t>
            </a:r>
            <a:r>
              <a:rPr lang="en-US" dirty="0"/>
              <a:t> koji mora da </a:t>
            </a:r>
            <a:r>
              <a:rPr lang="en-US" dirty="0" err="1"/>
              <a:t>pobegne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lavirinta</a:t>
            </a:r>
            <a:r>
              <a:rPr lang="en-US" dirty="0"/>
              <a:t>, </a:t>
            </a:r>
            <a:r>
              <a:rPr lang="en-US" dirty="0" err="1"/>
              <a:t>pritom</a:t>
            </a:r>
            <a:r>
              <a:rPr lang="en-US" dirty="0"/>
              <a:t> </a:t>
            </a:r>
            <a:r>
              <a:rPr lang="en-US" dirty="0" err="1"/>
              <a:t>izbegavajuci</a:t>
            </a:r>
            <a:r>
              <a:rPr lang="en-US" dirty="0"/>
              <a:t> </a:t>
            </a:r>
            <a:r>
              <a:rPr lang="en-US" dirty="0" err="1"/>
              <a:t>mumiju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mu se </a:t>
            </a:r>
            <a:r>
              <a:rPr lang="en-US" dirty="0" err="1"/>
              <a:t>priblizava</a:t>
            </a:r>
            <a:r>
              <a:rPr lang="en-US" dirty="0"/>
              <a:t>.</a:t>
            </a:r>
          </a:p>
          <a:p>
            <a:r>
              <a:rPr lang="en-US" dirty="0" err="1"/>
              <a:t>Igrac</a:t>
            </a:r>
            <a:r>
              <a:rPr lang="en-US" dirty="0"/>
              <a:t> u </a:t>
            </a:r>
            <a:r>
              <a:rPr lang="en-US" dirty="0" err="1"/>
              <a:t>jednom</a:t>
            </a:r>
            <a:r>
              <a:rPr lang="en-US" dirty="0"/>
              <a:t> </a:t>
            </a:r>
            <a:r>
              <a:rPr lang="en-US" dirty="0" err="1"/>
              <a:t>potezu</a:t>
            </a:r>
            <a:r>
              <a:rPr lang="en-US" dirty="0"/>
              <a:t> </a:t>
            </a:r>
            <a:r>
              <a:rPr lang="en-US" dirty="0" err="1"/>
              <a:t>moze</a:t>
            </a:r>
            <a:r>
              <a:rPr lang="en-US" dirty="0"/>
              <a:t> da se </a:t>
            </a:r>
            <a:r>
              <a:rPr lang="en-US" dirty="0" err="1"/>
              <a:t>krece</a:t>
            </a:r>
            <a:r>
              <a:rPr lang="en-US" dirty="0"/>
              <a:t> </a:t>
            </a:r>
            <a:r>
              <a:rPr lang="en-US" dirty="0" err="1"/>
              <a:t>maksimalno</a:t>
            </a:r>
            <a:r>
              <a:rPr lang="en-US" dirty="0"/>
              <a:t> </a:t>
            </a:r>
            <a:r>
              <a:rPr lang="en-US" dirty="0" err="1"/>
              <a:t>jednom</a:t>
            </a:r>
            <a:r>
              <a:rPr lang="en-US" dirty="0"/>
              <a:t>, a </a:t>
            </a:r>
            <a:r>
              <a:rPr lang="en-US" dirty="0" err="1"/>
              <a:t>moze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da </a:t>
            </a:r>
            <a:r>
              <a:rPr lang="en-US" dirty="0" err="1"/>
              <a:t>preskoci</a:t>
            </a:r>
            <a:r>
              <a:rPr lang="en-US" dirty="0"/>
              <a:t> </a:t>
            </a:r>
            <a:r>
              <a:rPr lang="en-US" dirty="0" err="1"/>
              <a:t>potez</a:t>
            </a:r>
            <a:r>
              <a:rPr lang="en-US" dirty="0"/>
              <a:t>, </a:t>
            </a:r>
            <a:r>
              <a:rPr lang="en-US" dirty="0" err="1"/>
              <a:t>dok</a:t>
            </a:r>
            <a:r>
              <a:rPr lang="en-US" dirty="0"/>
              <a:t> </a:t>
            </a:r>
            <a:r>
              <a:rPr lang="en-US" dirty="0" err="1"/>
              <a:t>mumija</a:t>
            </a:r>
            <a:r>
              <a:rPr lang="en-US" dirty="0"/>
              <a:t> </a:t>
            </a:r>
            <a:r>
              <a:rPr lang="en-US" dirty="0" err="1"/>
              <a:t>moze</a:t>
            </a:r>
            <a:r>
              <a:rPr lang="en-US" dirty="0"/>
              <a:t> da se </a:t>
            </a:r>
            <a:r>
              <a:rPr lang="en-US" dirty="0" err="1"/>
              <a:t>krece</a:t>
            </a:r>
            <a:r>
              <a:rPr lang="en-US" dirty="0"/>
              <a:t> </a:t>
            </a:r>
            <a:r>
              <a:rPr lang="en-US" dirty="0" err="1"/>
              <a:t>maksimalno</a:t>
            </a:r>
            <a:r>
              <a:rPr lang="en-US" dirty="0"/>
              <a:t> </a:t>
            </a:r>
            <a:r>
              <a:rPr lang="en-US" dirty="0" err="1"/>
              <a:t>dva</a:t>
            </a:r>
            <a:r>
              <a:rPr lang="en-US" dirty="0"/>
              <a:t> puta.</a:t>
            </a:r>
          </a:p>
          <a:p>
            <a:r>
              <a:rPr lang="en-US" dirty="0" err="1"/>
              <a:t>Zbog</a:t>
            </a:r>
            <a:r>
              <a:rPr lang="en-US" dirty="0"/>
              <a:t> toga ova </a:t>
            </a:r>
            <a:r>
              <a:rPr lang="en-US" dirty="0" err="1"/>
              <a:t>igra</a:t>
            </a:r>
            <a:r>
              <a:rPr lang="en-US" dirty="0"/>
              <a:t> </a:t>
            </a:r>
            <a:r>
              <a:rPr lang="en-US" dirty="0" err="1"/>
              <a:t>zahtevna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igrac</a:t>
            </a:r>
            <a:r>
              <a:rPr lang="en-US" dirty="0"/>
              <a:t> mora da </a:t>
            </a:r>
            <a:r>
              <a:rPr lang="en-US" dirty="0" err="1"/>
              <a:t>unapred</a:t>
            </a:r>
            <a:r>
              <a:rPr lang="en-US" dirty="0"/>
              <a:t> </a:t>
            </a:r>
            <a:r>
              <a:rPr lang="en-US" dirty="0" err="1"/>
              <a:t>planira</a:t>
            </a:r>
            <a:r>
              <a:rPr lang="en-US" dirty="0"/>
              <a:t> </a:t>
            </a:r>
            <a:r>
              <a:rPr lang="en-US" dirty="0" err="1"/>
              <a:t>poteze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da dobro </a:t>
            </a:r>
            <a:r>
              <a:rPr lang="en-US" dirty="0" err="1"/>
              <a:t>poznaje</a:t>
            </a:r>
            <a:r>
              <a:rPr lang="en-US" dirty="0"/>
              <a:t> </a:t>
            </a:r>
            <a:r>
              <a:rPr lang="en-US" dirty="0" err="1"/>
              <a:t>unapred</a:t>
            </a:r>
            <a:r>
              <a:rPr lang="en-US" dirty="0"/>
              <a:t> </a:t>
            </a:r>
            <a:r>
              <a:rPr lang="en-US" dirty="0" err="1"/>
              <a:t>odredjeni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E74ED-0D87-4796-A3F5-FD6B3C3B736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644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 </a:t>
            </a:r>
            <a:r>
              <a:rPr lang="en-US" dirty="0" err="1"/>
              <a:t>igri</a:t>
            </a:r>
            <a:r>
              <a:rPr lang="en-US" dirty="0"/>
              <a:t> </a:t>
            </a:r>
            <a:r>
              <a:rPr lang="en-US" dirty="0" err="1"/>
              <a:t>postoje</a:t>
            </a:r>
            <a:r>
              <a:rPr lang="en-US" dirty="0"/>
              <a:t> </a:t>
            </a:r>
            <a:r>
              <a:rPr lang="en-US" dirty="0" err="1"/>
              <a:t>bela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crvena</a:t>
            </a:r>
            <a:r>
              <a:rPr lang="en-US" dirty="0"/>
              <a:t> </a:t>
            </a:r>
            <a:r>
              <a:rPr lang="en-US" dirty="0" err="1"/>
              <a:t>mumija</a:t>
            </a:r>
            <a:r>
              <a:rPr lang="en-US" dirty="0"/>
              <a:t>. </a:t>
            </a:r>
            <a:r>
              <a:rPr lang="en-US" dirty="0" err="1"/>
              <a:t>Svaka</a:t>
            </a:r>
            <a:r>
              <a:rPr lang="en-US" dirty="0"/>
              <a:t> </a:t>
            </a:r>
            <a:r>
              <a:rPr lang="en-US" dirty="0" err="1"/>
              <a:t>mumija</a:t>
            </a:r>
            <a:r>
              <a:rPr lang="en-US" dirty="0"/>
              <a:t> se </a:t>
            </a:r>
            <a:r>
              <a:rPr lang="en-US" dirty="0" err="1"/>
              <a:t>krece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</a:t>
            </a:r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dirty="0" err="1"/>
              <a:t>moze</a:t>
            </a:r>
            <a:r>
              <a:rPr lang="en-US" dirty="0"/>
              <a:t> da se </a:t>
            </a:r>
            <a:r>
              <a:rPr lang="en-US" dirty="0" err="1"/>
              <a:t>priblizi</a:t>
            </a:r>
            <a:r>
              <a:rPr lang="en-US" dirty="0"/>
              <a:t> </a:t>
            </a:r>
            <a:r>
              <a:rPr lang="en-US" dirty="0" err="1"/>
              <a:t>igracu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Na </a:t>
            </a:r>
            <a:r>
              <a:rPr lang="en-US" dirty="0" err="1"/>
              <a:t>slici</a:t>
            </a:r>
            <a:r>
              <a:rPr lang="en-US" dirty="0"/>
              <a:t> dole </a:t>
            </a:r>
            <a:r>
              <a:rPr lang="en-US" dirty="0" err="1"/>
              <a:t>levo</a:t>
            </a:r>
            <a:r>
              <a:rPr lang="en-US" dirty="0"/>
              <a:t> </a:t>
            </a:r>
            <a:r>
              <a:rPr lang="en-US" dirty="0" err="1"/>
              <a:t>mozemo</a:t>
            </a:r>
            <a:r>
              <a:rPr lang="en-US" dirty="0"/>
              <a:t> videte </a:t>
            </a:r>
            <a:r>
              <a:rPr lang="en-US" dirty="0" err="1"/>
              <a:t>jedan</a:t>
            </a:r>
            <a:r>
              <a:rPr lang="en-US" dirty="0"/>
              <a:t> </a:t>
            </a:r>
            <a:r>
              <a:rPr lang="en-US" dirty="0" err="1"/>
              <a:t>potez</a:t>
            </a:r>
            <a:r>
              <a:rPr lang="en-US" dirty="0"/>
              <a:t> </a:t>
            </a:r>
            <a:r>
              <a:rPr lang="en-US" dirty="0" err="1"/>
              <a:t>bele</a:t>
            </a:r>
            <a:r>
              <a:rPr lang="en-US" dirty="0"/>
              <a:t> </a:t>
            </a:r>
            <a:r>
              <a:rPr lang="en-US" dirty="0" err="1"/>
              <a:t>mumije</a:t>
            </a:r>
            <a:r>
              <a:rPr lang="en-US" dirty="0"/>
              <a:t>. Ona </a:t>
            </a:r>
            <a:r>
              <a:rPr lang="en-US" dirty="0" err="1"/>
              <a:t>prioritizuje</a:t>
            </a:r>
            <a:r>
              <a:rPr lang="en-US" dirty="0"/>
              <a:t> </a:t>
            </a:r>
            <a:r>
              <a:rPr lang="en-US" dirty="0" err="1"/>
              <a:t>priblizavanje</a:t>
            </a:r>
            <a:r>
              <a:rPr lang="en-US" dirty="0"/>
              <a:t> </a:t>
            </a:r>
            <a:r>
              <a:rPr lang="en-US" dirty="0" err="1"/>
              <a:t>igracu</a:t>
            </a:r>
            <a:r>
              <a:rPr lang="en-US" dirty="0"/>
              <a:t> </a:t>
            </a:r>
            <a:r>
              <a:rPr lang="en-US" dirty="0" err="1"/>
              <a:t>horizontalno</a:t>
            </a:r>
            <a:r>
              <a:rPr lang="en-US" dirty="0"/>
              <a:t>, pa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onda</a:t>
            </a:r>
            <a:r>
              <a:rPr lang="en-US" dirty="0"/>
              <a:t> </a:t>
            </a:r>
            <a:r>
              <a:rPr lang="en-US" dirty="0" err="1"/>
              <a:t>vertikalno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E74ED-0D87-4796-A3F5-FD6B3C3B736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994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Crvena</a:t>
            </a:r>
            <a:r>
              <a:rPr lang="en-US" dirty="0"/>
              <a:t> </a:t>
            </a:r>
            <a:r>
              <a:rPr lang="en-US" dirty="0" err="1"/>
              <a:t>mumija</a:t>
            </a:r>
            <a:r>
              <a:rPr lang="en-US" dirty="0"/>
              <a:t> se </a:t>
            </a:r>
            <a:r>
              <a:rPr lang="en-US" dirty="0" err="1"/>
              <a:t>krece</a:t>
            </a:r>
            <a:r>
              <a:rPr lang="en-US" dirty="0"/>
              <a:t> </a:t>
            </a:r>
            <a:r>
              <a:rPr lang="en-US" dirty="0" err="1"/>
              <a:t>tako</a:t>
            </a:r>
            <a:r>
              <a:rPr lang="en-US" dirty="0"/>
              <a:t> da se </a:t>
            </a:r>
            <a:r>
              <a:rPr lang="en-US" dirty="0" err="1"/>
              <a:t>priblizava</a:t>
            </a:r>
            <a:r>
              <a:rPr lang="en-US" dirty="0"/>
              <a:t> </a:t>
            </a:r>
            <a:r>
              <a:rPr lang="en-US" dirty="0" err="1"/>
              <a:t>igracu</a:t>
            </a:r>
            <a:r>
              <a:rPr lang="en-US" dirty="0"/>
              <a:t> </a:t>
            </a:r>
            <a:r>
              <a:rPr lang="en-US" dirty="0" err="1"/>
              <a:t>vertikalno</a:t>
            </a:r>
            <a:r>
              <a:rPr lang="en-US" dirty="0"/>
              <a:t> pa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onda</a:t>
            </a:r>
            <a:r>
              <a:rPr lang="en-US" dirty="0"/>
              <a:t> </a:t>
            </a:r>
            <a:r>
              <a:rPr lang="en-US" dirty="0" err="1"/>
              <a:t>ako</a:t>
            </a:r>
            <a:r>
              <a:rPr lang="en-US" dirty="0"/>
              <a:t> ne </a:t>
            </a:r>
            <a:r>
              <a:rPr lang="en-US" dirty="0" err="1"/>
              <a:t>moze</a:t>
            </a:r>
            <a:r>
              <a:rPr lang="en-US" dirty="0"/>
              <a:t> </a:t>
            </a:r>
            <a:r>
              <a:rPr lang="en-US" dirty="0" err="1"/>
              <a:t>vertikalno</a:t>
            </a:r>
            <a:r>
              <a:rPr lang="en-US" dirty="0"/>
              <a:t>, </a:t>
            </a:r>
            <a:r>
              <a:rPr lang="en-US" dirty="0" err="1"/>
              <a:t>krece</a:t>
            </a:r>
            <a:r>
              <a:rPr lang="en-US" dirty="0"/>
              <a:t> se </a:t>
            </a:r>
            <a:r>
              <a:rPr lang="en-US" dirty="0" err="1"/>
              <a:t>horizontalno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r>
              <a:rPr lang="en-US" dirty="0"/>
              <a:t>Na </a:t>
            </a:r>
            <a:r>
              <a:rPr lang="en-US" dirty="0" err="1"/>
              <a:t>slici</a:t>
            </a:r>
            <a:r>
              <a:rPr lang="en-US" dirty="0"/>
              <a:t> </a:t>
            </a:r>
            <a:r>
              <a:rPr lang="en-US" dirty="0" err="1"/>
              <a:t>vidimo</a:t>
            </a:r>
            <a:r>
              <a:rPr lang="en-US" dirty="0"/>
              <a:t> da </a:t>
            </a:r>
            <a:r>
              <a:rPr lang="en-US" dirty="0" err="1"/>
              <a:t>mumija</a:t>
            </a:r>
            <a:r>
              <a:rPr lang="en-US" dirty="0"/>
              <a:t> u </a:t>
            </a:r>
            <a:r>
              <a:rPr lang="en-US" dirty="0" err="1"/>
              <a:t>prvom</a:t>
            </a:r>
            <a:r>
              <a:rPr lang="en-US" dirty="0"/>
              <a:t> </a:t>
            </a:r>
            <a:r>
              <a:rPr lang="en-US" dirty="0" err="1"/>
              <a:t>kretanju</a:t>
            </a:r>
            <a:r>
              <a:rPr lang="en-US" dirty="0"/>
              <a:t> ide </a:t>
            </a:r>
            <a:r>
              <a:rPr lang="en-US" dirty="0" err="1"/>
              <a:t>na</a:t>
            </a:r>
            <a:r>
              <a:rPr lang="en-US" dirty="0"/>
              <a:t> gore da bi se </a:t>
            </a:r>
            <a:r>
              <a:rPr lang="en-US" dirty="0" err="1"/>
              <a:t>priblizila</a:t>
            </a:r>
            <a:r>
              <a:rPr lang="en-US" dirty="0"/>
              <a:t> </a:t>
            </a:r>
            <a:r>
              <a:rPr lang="en-US" dirty="0" err="1"/>
              <a:t>vertikalno</a:t>
            </a:r>
            <a:r>
              <a:rPr lang="en-US" dirty="0"/>
              <a:t> </a:t>
            </a:r>
            <a:r>
              <a:rPr lang="en-US" dirty="0" err="1"/>
              <a:t>igracu</a:t>
            </a:r>
            <a:r>
              <a:rPr lang="en-US" dirty="0"/>
              <a:t>. U </a:t>
            </a:r>
            <a:r>
              <a:rPr lang="en-US" dirty="0" err="1"/>
              <a:t>sledecem</a:t>
            </a:r>
            <a:r>
              <a:rPr lang="en-US" dirty="0"/>
              <a:t> </a:t>
            </a:r>
            <a:r>
              <a:rPr lang="en-US" dirty="0" err="1"/>
              <a:t>kretanju</a:t>
            </a:r>
            <a:r>
              <a:rPr lang="en-US" dirty="0"/>
              <a:t> se </a:t>
            </a:r>
            <a:r>
              <a:rPr lang="en-US" dirty="0" err="1"/>
              <a:t>zarobila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ne </a:t>
            </a:r>
            <a:r>
              <a:rPr lang="en-US" dirty="0" err="1"/>
              <a:t>moze</a:t>
            </a:r>
            <a:r>
              <a:rPr lang="en-US" dirty="0"/>
              <a:t> da se </a:t>
            </a:r>
            <a:r>
              <a:rPr lang="en-US" dirty="0" err="1"/>
              <a:t>priblizi</a:t>
            </a:r>
            <a:r>
              <a:rPr lang="en-US" dirty="0"/>
              <a:t> </a:t>
            </a:r>
            <a:r>
              <a:rPr lang="en-US" dirty="0" err="1"/>
              <a:t>igracu</a:t>
            </a:r>
            <a:r>
              <a:rPr lang="en-US" dirty="0"/>
              <a:t> pa </a:t>
            </a:r>
            <a:r>
              <a:rPr lang="en-US" dirty="0" err="1"/>
              <a:t>preskace</a:t>
            </a:r>
            <a:r>
              <a:rPr lang="en-US" dirty="0"/>
              <a:t> </a:t>
            </a:r>
            <a:r>
              <a:rPr lang="en-US" dirty="0" err="1"/>
              <a:t>potez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Zanimljivo</a:t>
            </a:r>
            <a:r>
              <a:rPr lang="en-US" dirty="0"/>
              <a:t> je da bi </a:t>
            </a:r>
            <a:r>
              <a:rPr lang="en-US" dirty="0" err="1"/>
              <a:t>bela</a:t>
            </a:r>
            <a:r>
              <a:rPr lang="en-US" dirty="0"/>
              <a:t> </a:t>
            </a:r>
            <a:r>
              <a:rPr lang="en-US" dirty="0" err="1"/>
              <a:t>mumija</a:t>
            </a:r>
            <a:r>
              <a:rPr lang="en-US" dirty="0"/>
              <a:t> u </a:t>
            </a:r>
            <a:r>
              <a:rPr lang="en-US" dirty="0" err="1"/>
              <a:t>ovoj</a:t>
            </a:r>
            <a:r>
              <a:rPr lang="en-US" dirty="0"/>
              <a:t> </a:t>
            </a:r>
            <a:r>
              <a:rPr lang="en-US" dirty="0" err="1"/>
              <a:t>situaciji</a:t>
            </a:r>
            <a:r>
              <a:rPr lang="en-US" dirty="0"/>
              <a:t> </a:t>
            </a:r>
            <a:r>
              <a:rPr lang="en-US" dirty="0" err="1"/>
              <a:t>porazila</a:t>
            </a:r>
            <a:r>
              <a:rPr lang="en-US" dirty="0"/>
              <a:t> </a:t>
            </a:r>
            <a:r>
              <a:rPr lang="en-US" dirty="0" err="1"/>
              <a:t>igraca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E74ED-0D87-4796-A3F5-FD6B3C3B736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530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 </a:t>
            </a:r>
            <a:r>
              <a:rPr lang="en-US" dirty="0" err="1"/>
              <a:t>igri</a:t>
            </a:r>
            <a:r>
              <a:rPr lang="en-US" dirty="0"/>
              <a:t> </a:t>
            </a:r>
            <a:r>
              <a:rPr lang="en-US" dirty="0" err="1"/>
              <a:t>postoje</a:t>
            </a:r>
            <a:r>
              <a:rPr lang="en-US" dirty="0"/>
              <a:t> </a:t>
            </a:r>
            <a:r>
              <a:rPr lang="en-US" dirty="0" err="1"/>
              <a:t>bela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crvena</a:t>
            </a:r>
            <a:r>
              <a:rPr lang="en-US" dirty="0"/>
              <a:t> </a:t>
            </a:r>
            <a:r>
              <a:rPr lang="en-US" dirty="0" err="1"/>
              <a:t>mumija</a:t>
            </a:r>
            <a:r>
              <a:rPr lang="en-US" dirty="0"/>
              <a:t>. </a:t>
            </a:r>
            <a:r>
              <a:rPr lang="en-US" dirty="0" err="1"/>
              <a:t>Svaka</a:t>
            </a:r>
            <a:r>
              <a:rPr lang="en-US" dirty="0"/>
              <a:t> </a:t>
            </a:r>
            <a:r>
              <a:rPr lang="en-US" dirty="0" err="1"/>
              <a:t>mumija</a:t>
            </a:r>
            <a:r>
              <a:rPr lang="en-US" dirty="0"/>
              <a:t> se </a:t>
            </a:r>
            <a:r>
              <a:rPr lang="en-US" dirty="0" err="1"/>
              <a:t>krece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</a:t>
            </a:r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dirty="0" err="1"/>
              <a:t>moze</a:t>
            </a:r>
            <a:r>
              <a:rPr lang="en-US" dirty="0"/>
              <a:t> da se </a:t>
            </a:r>
            <a:r>
              <a:rPr lang="en-US" dirty="0" err="1"/>
              <a:t>priblizi</a:t>
            </a:r>
            <a:r>
              <a:rPr lang="en-US" dirty="0"/>
              <a:t> </a:t>
            </a:r>
            <a:r>
              <a:rPr lang="en-US" dirty="0" err="1"/>
              <a:t>igracu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Na </a:t>
            </a:r>
            <a:r>
              <a:rPr lang="en-US" dirty="0" err="1"/>
              <a:t>slici</a:t>
            </a:r>
            <a:r>
              <a:rPr lang="en-US" dirty="0"/>
              <a:t> dole </a:t>
            </a:r>
            <a:r>
              <a:rPr lang="en-US" dirty="0" err="1"/>
              <a:t>levo</a:t>
            </a:r>
            <a:r>
              <a:rPr lang="en-US" dirty="0"/>
              <a:t> </a:t>
            </a:r>
            <a:r>
              <a:rPr lang="en-US" dirty="0" err="1"/>
              <a:t>mozemo</a:t>
            </a:r>
            <a:r>
              <a:rPr lang="en-US" dirty="0"/>
              <a:t> videte </a:t>
            </a:r>
            <a:r>
              <a:rPr lang="en-US" dirty="0" err="1"/>
              <a:t>jedan</a:t>
            </a:r>
            <a:r>
              <a:rPr lang="en-US" dirty="0"/>
              <a:t> </a:t>
            </a:r>
            <a:r>
              <a:rPr lang="en-US" dirty="0" err="1"/>
              <a:t>potez</a:t>
            </a:r>
            <a:r>
              <a:rPr lang="en-US" dirty="0"/>
              <a:t> </a:t>
            </a:r>
            <a:r>
              <a:rPr lang="en-US" dirty="0" err="1"/>
              <a:t>bele</a:t>
            </a:r>
            <a:r>
              <a:rPr lang="en-US" dirty="0"/>
              <a:t> </a:t>
            </a:r>
            <a:r>
              <a:rPr lang="en-US" dirty="0" err="1"/>
              <a:t>mumije</a:t>
            </a:r>
            <a:r>
              <a:rPr lang="en-US" dirty="0"/>
              <a:t>. Ona </a:t>
            </a:r>
            <a:r>
              <a:rPr lang="en-US" dirty="0" err="1"/>
              <a:t>prioritizuje</a:t>
            </a:r>
            <a:r>
              <a:rPr lang="en-US" dirty="0"/>
              <a:t> </a:t>
            </a:r>
            <a:r>
              <a:rPr lang="en-US" dirty="0" err="1"/>
              <a:t>priblizavanje</a:t>
            </a:r>
            <a:r>
              <a:rPr lang="en-US" dirty="0"/>
              <a:t> </a:t>
            </a:r>
            <a:r>
              <a:rPr lang="en-US" dirty="0" err="1"/>
              <a:t>igracu</a:t>
            </a:r>
            <a:r>
              <a:rPr lang="en-US" dirty="0"/>
              <a:t> </a:t>
            </a:r>
            <a:r>
              <a:rPr lang="en-US" dirty="0" err="1"/>
              <a:t>horizontalno</a:t>
            </a:r>
            <a:r>
              <a:rPr lang="en-US" dirty="0"/>
              <a:t>, pa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onda</a:t>
            </a:r>
            <a:r>
              <a:rPr lang="en-US" dirty="0"/>
              <a:t> </a:t>
            </a:r>
            <a:r>
              <a:rPr lang="en-US" dirty="0" err="1"/>
              <a:t>vertikalno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E74ED-0D87-4796-A3F5-FD6B3C3B736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61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E74ED-0D87-4796-A3F5-FD6B3C3B736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440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E74ED-0D87-4796-A3F5-FD6B3C3B736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894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E74ED-0D87-4796-A3F5-FD6B3C3B736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197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Cyrl-RS" dirty="0"/>
              <a:t>Прво ћемо кренути од извршавања игре</a:t>
            </a:r>
          </a:p>
          <a:p>
            <a:endParaRPr lang="sr-Cyrl-RS" dirty="0"/>
          </a:p>
          <a:p>
            <a:r>
              <a:rPr lang="sr-Cyrl-RS" dirty="0"/>
              <a:t>Са десне стране видимо сцену једног нивоа, где је главни чвор </a:t>
            </a:r>
            <a:r>
              <a:rPr lang="en-US" dirty="0"/>
              <a:t>Level,</a:t>
            </a:r>
            <a:r>
              <a:rPr lang="sr-Cyrl-RS" dirty="0"/>
              <a:t> а остали чворови су ниже у хијерархији</a:t>
            </a:r>
          </a:p>
          <a:p>
            <a:r>
              <a:rPr lang="sr-Cyrl-RS" dirty="0"/>
              <a:t>Такође имамо чвор </a:t>
            </a:r>
            <a:r>
              <a:rPr lang="en-US" dirty="0"/>
              <a:t>Game Manager </a:t>
            </a:r>
            <a:r>
              <a:rPr lang="sr-Cyrl-RS" dirty="0"/>
              <a:t>који се налази ван свих сцена. То се зове </a:t>
            </a:r>
            <a:r>
              <a:rPr lang="en-US" dirty="0" err="1"/>
              <a:t>AutoLoad</a:t>
            </a:r>
            <a:r>
              <a:rPr lang="en-US" dirty="0"/>
              <a:t> </a:t>
            </a:r>
            <a:r>
              <a:rPr lang="sr-Cyrl-RS" dirty="0"/>
              <a:t>чвор, који функционише као </a:t>
            </a:r>
            <a:r>
              <a:rPr lang="en-US" dirty="0"/>
              <a:t>singleton.</a:t>
            </a:r>
          </a:p>
          <a:p>
            <a:endParaRPr lang="sr-Cyrl-RS" dirty="0"/>
          </a:p>
          <a:p>
            <a:r>
              <a:rPr lang="sr-Cyrl-RS" dirty="0"/>
              <a:t>Крећемо корак по корак по извршавању игре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E74ED-0D87-4796-A3F5-FD6B3C3B736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254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B6E2A-E2FE-41B5-8D10-F3FB859691AF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1DE6D-09DC-4C3B-A89A-16E1241D871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8589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B6E2A-E2FE-41B5-8D10-F3FB859691AF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1DE6D-09DC-4C3B-A89A-16E1241D8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63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B6E2A-E2FE-41B5-8D10-F3FB859691AF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1DE6D-09DC-4C3B-A89A-16E1241D8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330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B6E2A-E2FE-41B5-8D10-F3FB859691AF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1DE6D-09DC-4C3B-A89A-16E1241D8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179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B6E2A-E2FE-41B5-8D10-F3FB859691AF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1DE6D-09DC-4C3B-A89A-16E1241D871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044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B6E2A-E2FE-41B5-8D10-F3FB859691AF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1DE6D-09DC-4C3B-A89A-16E1241D8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134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B6E2A-E2FE-41B5-8D10-F3FB859691AF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1DE6D-09DC-4C3B-A89A-16E1241D8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030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B6E2A-E2FE-41B5-8D10-F3FB859691AF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1DE6D-09DC-4C3B-A89A-16E1241D8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896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B6E2A-E2FE-41B5-8D10-F3FB859691AF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1DE6D-09DC-4C3B-A89A-16E1241D8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922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3AB6E2A-E2FE-41B5-8D10-F3FB859691AF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DF1DE6D-09DC-4C3B-A89A-16E1241D8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412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B6E2A-E2FE-41B5-8D10-F3FB859691AF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1DE6D-09DC-4C3B-A89A-16E1241D8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231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3AB6E2A-E2FE-41B5-8D10-F3FB859691AF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DF1DE6D-09DC-4C3B-A89A-16E1241D871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283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nak%20ETF">
            <a:extLst>
              <a:ext uri="{FF2B5EF4-FFF2-40B4-BE49-F238E27FC236}">
                <a16:creationId xmlns:a16="http://schemas.microsoft.com/office/drawing/2014/main" id="{F9F90826-FF59-B70E-652F-B3D95D0EECC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87250" y="1259380"/>
            <a:ext cx="1327785" cy="174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B269A7-6F87-9D06-6E07-7513688703E4}"/>
              </a:ext>
            </a:extLst>
          </p:cNvPr>
          <p:cNvSpPr txBox="1"/>
          <p:nvPr/>
        </p:nvSpPr>
        <p:spPr>
          <a:xfrm>
            <a:off x="2902389" y="78037"/>
            <a:ext cx="6097508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sr-Cyrl-RS" sz="2400" cap="small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Унверзитет у Београду</a:t>
            </a:r>
            <a:endParaRPr lang="en-US" sz="2400" cap="small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ctr"/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Електротехнички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факултет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056509-6E9A-33DB-DB76-9356B923060C}"/>
              </a:ext>
            </a:extLst>
          </p:cNvPr>
          <p:cNvSpPr txBox="1"/>
          <p:nvPr/>
        </p:nvSpPr>
        <p:spPr>
          <a:xfrm>
            <a:off x="2513464" y="3253850"/>
            <a:ext cx="6875355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sr-Cyrl-RS" sz="2400" b="1" cap="small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И</a:t>
            </a:r>
            <a:r>
              <a:rPr lang="sr-Latn-CS" sz="2400" b="1" cap="small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мплементација виде</a:t>
            </a:r>
            <a:r>
              <a:rPr lang="sr-Cyrl-RS" sz="2400" b="1" cap="small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о-</a:t>
            </a:r>
            <a:r>
              <a:rPr lang="sr-Latn-CS" sz="2400" b="1" cap="small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игре </a:t>
            </a:r>
            <a:r>
              <a:rPr lang="en-GB" sz="2400" b="1" cap="small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Mummy Maze </a:t>
            </a:r>
            <a:endParaRPr lang="en-US" sz="2400" b="1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ctr"/>
            <a:r>
              <a:rPr lang="en-GB" sz="2400" b="1" cap="small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у </a:t>
            </a:r>
            <a:r>
              <a:rPr lang="en-GB" sz="2400" b="1" cap="small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развојном</a:t>
            </a:r>
            <a:r>
              <a:rPr lang="en-GB" sz="2400" b="1" cap="small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2400" b="1" cap="small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оквиру</a:t>
            </a:r>
            <a:r>
              <a:rPr lang="en-GB" sz="2400" b="1" cap="small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Godot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D5BC08-490B-75E8-D4EE-6383C3BB13AC}"/>
              </a:ext>
            </a:extLst>
          </p:cNvPr>
          <p:cNvSpPr txBox="1"/>
          <p:nvPr/>
        </p:nvSpPr>
        <p:spPr>
          <a:xfrm>
            <a:off x="7690662" y="4672684"/>
            <a:ext cx="3396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r-Cyrl-RS" dirty="0">
                <a:latin typeface="Arial" panose="020B0604020202020204" pitchFamily="34" charset="0"/>
                <a:cs typeface="Arial" panose="020B0604020202020204" pitchFamily="34" charset="0"/>
              </a:rPr>
              <a:t>Кандидат: </a:t>
            </a:r>
            <a:br>
              <a:rPr lang="sr-Cyrl-R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r-Cyrl-RS" dirty="0">
                <a:latin typeface="Arial" panose="020B0604020202020204" pitchFamily="34" charset="0"/>
                <a:cs typeface="Arial" panose="020B0604020202020204" pitchFamily="34" charset="0"/>
              </a:rPr>
              <a:t>Павле Продановић 2020/0249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02757E-FAE0-725A-0A13-4F03D1485CED}"/>
              </a:ext>
            </a:extLst>
          </p:cNvPr>
          <p:cNvSpPr txBox="1"/>
          <p:nvPr/>
        </p:nvSpPr>
        <p:spPr>
          <a:xfrm>
            <a:off x="1347989" y="4672685"/>
            <a:ext cx="2720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r-Cyrl-RS" dirty="0">
                <a:latin typeface="Arial" panose="020B0604020202020204" pitchFamily="34" charset="0"/>
                <a:cs typeface="Arial" panose="020B0604020202020204" pitchFamily="34" charset="0"/>
              </a:rPr>
              <a:t>Ментор: </a:t>
            </a:r>
            <a:br>
              <a:rPr lang="sr-Cyrl-R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r-Cyrl-RS" dirty="0">
                <a:latin typeface="Arial" panose="020B0604020202020204" pitchFamily="34" charset="0"/>
                <a:cs typeface="Arial" panose="020B0604020202020204" pitchFamily="34" charset="0"/>
              </a:rPr>
              <a:t>проф. др Марко Мишић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6C690C-EE36-0F51-DC08-D5D13CFB11C1}"/>
              </a:ext>
            </a:extLst>
          </p:cNvPr>
          <p:cNvSpPr txBox="1"/>
          <p:nvPr/>
        </p:nvSpPr>
        <p:spPr>
          <a:xfrm>
            <a:off x="4068927" y="5589728"/>
            <a:ext cx="376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r-Cyrl-RS" dirty="0">
                <a:latin typeface="Arial" panose="020B0604020202020204" pitchFamily="34" charset="0"/>
                <a:cs typeface="Arial" panose="020B0604020202020204" pitchFamily="34" charset="0"/>
              </a:rPr>
              <a:t>Београд, септембар 2024. године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2BE39C-5DCC-B2BA-B464-5167527A9BD0}"/>
              </a:ext>
            </a:extLst>
          </p:cNvPr>
          <p:cNvSpPr txBox="1"/>
          <p:nvPr/>
        </p:nvSpPr>
        <p:spPr>
          <a:xfrm>
            <a:off x="5041596" y="4360771"/>
            <a:ext cx="1819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r-Cyrl-RS" dirty="0">
                <a:latin typeface="Arial" panose="020B0604020202020204" pitchFamily="34" charset="0"/>
                <a:cs typeface="Arial" panose="020B0604020202020204" pitchFamily="34" charset="0"/>
              </a:rPr>
              <a:t>Дипломски рад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642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11F78-D799-36DD-D74C-06F04F158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Godot Engine</a:t>
            </a:r>
            <a:r>
              <a:rPr lang="sr-Cyrl-R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r-Cyrl-RS" dirty="0"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ECS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85601F-6CCC-1844-D90D-F7FFB9C644EA}"/>
              </a:ext>
            </a:extLst>
          </p:cNvPr>
          <p:cNvSpPr txBox="1">
            <a:spLocks/>
          </p:cNvSpPr>
          <p:nvPr/>
        </p:nvSpPr>
        <p:spPr>
          <a:xfrm>
            <a:off x="6126480" y="1845734"/>
            <a:ext cx="4724098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7D7F58-F3B1-6E53-2132-C0485AAC6CAA}"/>
              </a:ext>
            </a:extLst>
          </p:cNvPr>
          <p:cNvSpPr txBox="1"/>
          <p:nvPr/>
        </p:nvSpPr>
        <p:spPr>
          <a:xfrm>
            <a:off x="1097280" y="1811444"/>
            <a:ext cx="536904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dirty="0"/>
              <a:t>Ефикасно развијање игара помоћу </a:t>
            </a:r>
            <a:r>
              <a:rPr lang="en-US" dirty="0"/>
              <a:t>ECS</a:t>
            </a:r>
            <a:r>
              <a:rPr lang="sr-Cyrl-RS" dirty="0"/>
              <a:t>, али на већем нивоу слободе.</a:t>
            </a:r>
          </a:p>
          <a:p>
            <a:endParaRPr lang="sr-Cyrl-RS" dirty="0"/>
          </a:p>
          <a:p>
            <a:r>
              <a:rPr lang="sr-Cyrl-RS" b="1" dirty="0"/>
              <a:t>Ентитет</a:t>
            </a:r>
            <a:r>
              <a:rPr lang="en-US" b="1" dirty="0"/>
              <a:t>:</a:t>
            </a:r>
            <a:r>
              <a:rPr lang="sr-Cyrl-RS" b="1" dirty="0"/>
              <a:t> </a:t>
            </a:r>
            <a:r>
              <a:rPr lang="sr-Cyrl-RS" dirty="0"/>
              <a:t>један објекат у свету који садржи низ функционалности – компоненти (чвор са подчворовима)</a:t>
            </a:r>
          </a:p>
          <a:p>
            <a:endParaRPr lang="sr-Cyrl-RS" dirty="0"/>
          </a:p>
          <a:p>
            <a:r>
              <a:rPr lang="sr-Cyrl-RS" b="1" dirty="0"/>
              <a:t>Компонента</a:t>
            </a:r>
            <a:r>
              <a:rPr lang="en-US" b="1" dirty="0"/>
              <a:t>: </a:t>
            </a:r>
            <a:r>
              <a:rPr lang="sr-Cyrl-RS" dirty="0"/>
              <a:t>Представља једну функционалност, само подаци без логике (подчворови чвора).</a:t>
            </a:r>
          </a:p>
          <a:p>
            <a:endParaRPr lang="sr-Cyrl-RS" b="1" dirty="0"/>
          </a:p>
          <a:p>
            <a:r>
              <a:rPr lang="sr-Cyrl-RS" b="1" dirty="0"/>
              <a:t>Систем</a:t>
            </a:r>
            <a:r>
              <a:rPr lang="en-US" b="1" dirty="0"/>
              <a:t>:</a:t>
            </a:r>
            <a:r>
              <a:rPr lang="sr-Cyrl-RS" b="1" dirty="0"/>
              <a:t> </a:t>
            </a:r>
            <a:r>
              <a:rPr lang="sr-Cyrl-RS" dirty="0"/>
              <a:t>У сваком фрејму врши обраду над компонентом или скупом компоненти (скрипта чвора).</a:t>
            </a:r>
          </a:p>
          <a:p>
            <a:endParaRPr lang="sr-Cyrl-RS" b="1" dirty="0"/>
          </a:p>
          <a:p>
            <a:r>
              <a:rPr lang="sr-Cyrl-RS" dirty="0"/>
              <a:t>Можемо користити и даље наслеђивање кад има смисла искористи га. Пример</a:t>
            </a:r>
            <a:r>
              <a:rPr lang="en-US" dirty="0"/>
              <a:t>:</a:t>
            </a:r>
            <a:r>
              <a:rPr lang="sr-Cyrl-RS" dirty="0"/>
              <a:t> </a:t>
            </a:r>
            <a:r>
              <a:rPr lang="en-US" b="1" dirty="0"/>
              <a:t>Node </a:t>
            </a:r>
            <a:r>
              <a:rPr lang="sr-Cyrl-RS" dirty="0"/>
              <a:t>и</a:t>
            </a:r>
            <a:r>
              <a:rPr lang="sr-Cyrl-RS" b="1" dirty="0"/>
              <a:t> </a:t>
            </a:r>
            <a:r>
              <a:rPr lang="en-US" b="1" dirty="0"/>
              <a:t>Node2D</a:t>
            </a: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62B3C5B-1C6E-F4F8-856A-173E86722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711" y="1910736"/>
            <a:ext cx="2776233" cy="38933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D0268A-ACEE-44E9-72A9-F110832EDA8C}"/>
              </a:ext>
            </a:extLst>
          </p:cNvPr>
          <p:cNvSpPr txBox="1"/>
          <p:nvPr/>
        </p:nvSpPr>
        <p:spPr>
          <a:xfrm>
            <a:off x="7652557" y="5804091"/>
            <a:ext cx="3442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effectLst/>
                <a:ea typeface="Times New Roman" panose="02020603050405020304" pitchFamily="18" charset="0"/>
              </a:rPr>
              <a:t>Godot </a:t>
            </a:r>
            <a:r>
              <a:rPr lang="sr-Cyrl-RS" sz="1400" b="1" dirty="0">
                <a:effectLst/>
                <a:ea typeface="Times New Roman" panose="02020603050405020304" pitchFamily="18" charset="0"/>
              </a:rPr>
              <a:t>део стабла наслеђивања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05502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1620C-4EA0-3A98-CBDD-1B6532EA5305}"/>
              </a:ext>
            </a:extLst>
          </p:cNvPr>
          <p:cNvSpPr txBox="1"/>
          <p:nvPr/>
        </p:nvSpPr>
        <p:spPr>
          <a:xfrm>
            <a:off x="1795592" y="2767280"/>
            <a:ext cx="86008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8000" dirty="0"/>
              <a:t>3</a:t>
            </a:r>
            <a:r>
              <a:rPr lang="en-US" sz="8000" dirty="0"/>
              <a:t>. </a:t>
            </a:r>
            <a:r>
              <a:rPr lang="sr-Cyrl-RS" sz="8000" dirty="0"/>
              <a:t>Имплементација</a:t>
            </a:r>
            <a:endParaRPr lang="ru-RU" sz="8000" dirty="0"/>
          </a:p>
        </p:txBody>
      </p:sp>
    </p:spTree>
    <p:extLst>
      <p:ext uri="{BB962C8B-B14F-4D97-AF65-F5344CB8AC3E}">
        <p14:creationId xmlns:p14="http://schemas.microsoft.com/office/powerpoint/2010/main" val="19627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5E604D-9378-D961-199D-FC0F7C228A7D}"/>
              </a:ext>
            </a:extLst>
          </p:cNvPr>
          <p:cNvSpPr txBox="1">
            <a:spLocks/>
          </p:cNvSpPr>
          <p:nvPr/>
        </p:nvSpPr>
        <p:spPr>
          <a:xfrm>
            <a:off x="4150506" y="367474"/>
            <a:ext cx="6326562" cy="7545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r-Cyrl-RS" dirty="0">
                <a:latin typeface="Arial" panose="020B0604020202020204" pitchFamily="34" charset="0"/>
                <a:cs typeface="Arial" panose="020B0604020202020204" pitchFamily="34" charset="0"/>
              </a:rPr>
              <a:t>Изглед нивоа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7D2D73-F78C-070A-F470-262B21002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550" y="1062547"/>
            <a:ext cx="6883343" cy="513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503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5AB0084-C6EF-11C2-7188-4A6128049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110" y="226815"/>
            <a:ext cx="6120130" cy="56438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75E604D-9378-D961-199D-FC0F7C228A7D}"/>
              </a:ext>
            </a:extLst>
          </p:cNvPr>
          <p:cNvSpPr txBox="1">
            <a:spLocks/>
          </p:cNvSpPr>
          <p:nvPr/>
        </p:nvSpPr>
        <p:spPr>
          <a:xfrm>
            <a:off x="165803" y="422715"/>
            <a:ext cx="6326562" cy="7545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r-Cyrl-RS" dirty="0">
                <a:latin typeface="Arial" panose="020B0604020202020204" pitchFamily="34" charset="0"/>
                <a:cs typeface="Arial" panose="020B0604020202020204" pitchFamily="34" charset="0"/>
              </a:rPr>
              <a:t>Извршавање игре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1ECC5E-32E1-9BB9-7F3C-B3333E8EAA7D}"/>
              </a:ext>
            </a:extLst>
          </p:cNvPr>
          <p:cNvSpPr txBox="1"/>
          <p:nvPr/>
        </p:nvSpPr>
        <p:spPr>
          <a:xfrm>
            <a:off x="165803" y="1307285"/>
            <a:ext cx="61201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sr-Cyrl-RS" dirty="0"/>
              <a:t>Покретање игре. Тренутни ниво = 1</a:t>
            </a:r>
          </a:p>
          <a:p>
            <a:pPr marL="342900" indent="-342900">
              <a:buAutoNum type="arabicPeriod"/>
            </a:pPr>
            <a:r>
              <a:rPr lang="en-US" dirty="0" err="1"/>
              <a:t>GameManager.load_level</a:t>
            </a:r>
            <a:r>
              <a:rPr lang="en-US" dirty="0"/>
              <a:t>(). </a:t>
            </a:r>
            <a:r>
              <a:rPr lang="sr-Cyrl-RS" dirty="0"/>
              <a:t>Играч први на потезу</a:t>
            </a:r>
          </a:p>
          <a:p>
            <a:pPr marL="342900" indent="-342900">
              <a:buAutoNum type="arabicPeriod"/>
            </a:pPr>
            <a:r>
              <a:rPr lang="sr-Cyrl-RS" dirty="0"/>
              <a:t>Деси се валидан улаз са тастатуре – </a:t>
            </a:r>
            <a:r>
              <a:rPr lang="en-US" dirty="0" err="1"/>
              <a:t>MovementComponent.move_to_tile</a:t>
            </a:r>
            <a:r>
              <a:rPr lang="en-US" dirty="0"/>
              <a:t>(</a:t>
            </a:r>
            <a:r>
              <a:rPr lang="en-US" dirty="0" err="1"/>
              <a:t>start,end</a:t>
            </a:r>
            <a:r>
              <a:rPr lang="en-US" dirty="0"/>
              <a:t>)</a:t>
            </a:r>
            <a:br>
              <a:rPr lang="sr-Cyrl-RS" dirty="0"/>
            </a:br>
            <a:r>
              <a:rPr lang="sr-Cyrl-RS" dirty="0"/>
              <a:t>Чекамо на сигнал </a:t>
            </a:r>
            <a:r>
              <a:rPr lang="en-US" dirty="0" err="1"/>
              <a:t>movement_finished</a:t>
            </a:r>
            <a:endParaRPr lang="en-US" dirty="0"/>
          </a:p>
          <a:p>
            <a:pPr marL="342900" indent="-342900">
              <a:buAutoNum type="arabicPeriod"/>
            </a:pPr>
            <a:r>
              <a:rPr lang="sr-Cyrl-RS" dirty="0"/>
              <a:t>Играч шаље сигнал </a:t>
            </a:r>
            <a:r>
              <a:rPr lang="en-US" dirty="0"/>
              <a:t>Game </a:t>
            </a:r>
            <a:r>
              <a:rPr lang="sr-Cyrl-RS" dirty="0"/>
              <a:t>чвору</a:t>
            </a:r>
            <a:br>
              <a:rPr lang="sr-Cyrl-RS" dirty="0"/>
            </a:br>
            <a:r>
              <a:rPr lang="sr-Cyrl-RS" dirty="0"/>
              <a:t>Играч победио? Прелазак на следећи ниво, </a:t>
            </a:r>
            <a:r>
              <a:rPr lang="sr-Cyrl-RS" b="1" dirty="0"/>
              <a:t>корак 2</a:t>
            </a:r>
            <a:br>
              <a:rPr lang="sr-Cyrl-RS" b="1" dirty="0"/>
            </a:br>
            <a:r>
              <a:rPr lang="sr-Cyrl-RS" dirty="0"/>
              <a:t>Играч изгубио? Ресетовање нивоа, </a:t>
            </a:r>
            <a:r>
              <a:rPr lang="sr-Cyrl-RS" b="1" dirty="0"/>
              <a:t>корак 2</a:t>
            </a:r>
          </a:p>
          <a:p>
            <a:pPr marL="342900" indent="-342900">
              <a:buFontTx/>
              <a:buAutoNum type="arabicPeriod"/>
            </a:pPr>
            <a:r>
              <a:rPr lang="sr-Cyrl-RS" dirty="0"/>
              <a:t>Мумија се по алгоритму приближава играчу. </a:t>
            </a:r>
            <a:r>
              <a:rPr lang="en-US" dirty="0" err="1"/>
              <a:t>MovementComponent.move_to_tile</a:t>
            </a:r>
            <a:r>
              <a:rPr lang="en-US" dirty="0"/>
              <a:t>(start, end)</a:t>
            </a:r>
            <a:br>
              <a:rPr lang="en-US" dirty="0"/>
            </a:br>
            <a:r>
              <a:rPr lang="sr-Cyrl-RS" dirty="0"/>
              <a:t>Чекамо на сигнал </a:t>
            </a:r>
            <a:r>
              <a:rPr lang="en-US" dirty="0" err="1"/>
              <a:t>movement_finished</a:t>
            </a:r>
            <a:endParaRPr lang="en-US" dirty="0"/>
          </a:p>
          <a:p>
            <a:pPr marL="342900" indent="-342900">
              <a:buAutoNum type="arabicPeriod"/>
            </a:pPr>
            <a:r>
              <a:rPr lang="sr-Cyrl-RS" dirty="0"/>
              <a:t>Мумија шаље сигнал </a:t>
            </a:r>
            <a:r>
              <a:rPr lang="en-US" dirty="0"/>
              <a:t>Game </a:t>
            </a:r>
            <a:r>
              <a:rPr lang="sr-Cyrl-RS" dirty="0"/>
              <a:t>чвору</a:t>
            </a:r>
            <a:br>
              <a:rPr lang="sr-Cyrl-RS" dirty="0"/>
            </a:br>
            <a:r>
              <a:rPr lang="sr-Cyrl-RS" dirty="0"/>
              <a:t>Играч изгубио? Ресетовање нивоа, </a:t>
            </a:r>
            <a:r>
              <a:rPr lang="sr-Cyrl-RS" b="1" dirty="0"/>
              <a:t>корак 2</a:t>
            </a:r>
            <a:br>
              <a:rPr lang="sr-Cyrl-RS" b="1" dirty="0"/>
            </a:br>
            <a:r>
              <a:rPr lang="sr-Cyrl-RS" dirty="0"/>
              <a:t>Мумија има још једно кретање? </a:t>
            </a:r>
            <a:r>
              <a:rPr lang="sr-Cyrl-RS" b="1" dirty="0"/>
              <a:t>корак 5</a:t>
            </a:r>
          </a:p>
          <a:p>
            <a:pPr marL="342900" indent="-342900">
              <a:buAutoNum type="arabicPeriod"/>
            </a:pPr>
            <a:r>
              <a:rPr lang="sr-Cyrl-RS" dirty="0"/>
              <a:t>Играч опет на потезу, </a:t>
            </a:r>
            <a:r>
              <a:rPr lang="sr-Cyrl-RS" b="1" dirty="0"/>
              <a:t>корак 3</a:t>
            </a:r>
            <a:endParaRPr lang="en-US" b="1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E0EF6C-7FB4-A1BD-1579-A55AFECD803C}"/>
              </a:ext>
            </a:extLst>
          </p:cNvPr>
          <p:cNvSpPr txBox="1"/>
          <p:nvPr/>
        </p:nvSpPr>
        <p:spPr>
          <a:xfrm>
            <a:off x="7295085" y="5870695"/>
            <a:ext cx="360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sz="1400" b="1" dirty="0">
                <a:effectLst/>
                <a:ea typeface="Times New Roman" panose="02020603050405020304" pitchFamily="18" charset="0"/>
              </a:rPr>
              <a:t>Архитектура сцене нивоа и </a:t>
            </a:r>
            <a:r>
              <a:rPr lang="en-US" sz="1400" b="1" i="1" dirty="0" err="1">
                <a:effectLst/>
                <a:ea typeface="Times New Roman" panose="02020603050405020304" pitchFamily="18" charset="0"/>
              </a:rPr>
              <a:t>GameManager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927421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5E604D-9378-D961-199D-FC0F7C228A7D}"/>
              </a:ext>
            </a:extLst>
          </p:cNvPr>
          <p:cNvSpPr txBox="1">
            <a:spLocks/>
          </p:cNvSpPr>
          <p:nvPr/>
        </p:nvSpPr>
        <p:spPr>
          <a:xfrm>
            <a:off x="336789" y="389777"/>
            <a:ext cx="10160226" cy="7545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GameManager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sr-Cyrl-RS" dirty="0">
                <a:latin typeface="Arial" panose="020B0604020202020204" pitchFamily="34" charset="0"/>
                <a:cs typeface="Arial" panose="020B0604020202020204" pitchFamily="34" charset="0"/>
              </a:rPr>
              <a:t>Рад са подацима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9D60B4-BDC1-48E5-0342-0E3DF9AED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89" y="1259470"/>
            <a:ext cx="7686675" cy="17621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EA3E40-28E3-6A13-BF6F-5768AA0FC3C2}"/>
              </a:ext>
            </a:extLst>
          </p:cNvPr>
          <p:cNvSpPr txBox="1"/>
          <p:nvPr/>
        </p:nvSpPr>
        <p:spPr>
          <a:xfrm>
            <a:off x="2379800" y="2982853"/>
            <a:ext cx="360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sz="1400" b="1" dirty="0">
                <a:effectLst/>
                <a:ea typeface="Times New Roman" panose="02020603050405020304" pitchFamily="18" charset="0"/>
              </a:rPr>
              <a:t>Један ред података о проходности на нивоу</a:t>
            </a:r>
            <a:endParaRPr lang="en-US" sz="14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E647DE-07FB-4008-930A-857D66591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789" y="3421003"/>
            <a:ext cx="4143375" cy="13239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A6D607-B72B-67BF-E9FC-3A520FA780BC}"/>
              </a:ext>
            </a:extLst>
          </p:cNvPr>
          <p:cNvSpPr txBox="1"/>
          <p:nvPr/>
        </p:nvSpPr>
        <p:spPr>
          <a:xfrm>
            <a:off x="667119" y="4706236"/>
            <a:ext cx="566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sz="1400" b="1" dirty="0"/>
              <a:t>Почетне позиције карактера и излаза за један ниво</a:t>
            </a:r>
            <a:endParaRPr lang="en-US" sz="14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4AFB5C0-0FC8-6EA0-3FC0-3D255C30D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1283" y="3101660"/>
            <a:ext cx="3990975" cy="24765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1F08C15-39EC-05A4-FF56-4A80429661AE}"/>
              </a:ext>
            </a:extLst>
          </p:cNvPr>
          <p:cNvSpPr txBox="1"/>
          <p:nvPr/>
        </p:nvSpPr>
        <p:spPr>
          <a:xfrm>
            <a:off x="7929307" y="5504336"/>
            <a:ext cx="2092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sz="1400" b="1" dirty="0"/>
              <a:t>Кориснички подаци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635755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5E604D-9378-D961-199D-FC0F7C228A7D}"/>
              </a:ext>
            </a:extLst>
          </p:cNvPr>
          <p:cNvSpPr txBox="1">
            <a:spLocks/>
          </p:cNvSpPr>
          <p:nvPr/>
        </p:nvSpPr>
        <p:spPr>
          <a:xfrm>
            <a:off x="336789" y="389777"/>
            <a:ext cx="6326562" cy="7545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r-Cyrl-RS" dirty="0">
                <a:latin typeface="Arial" panose="020B0604020202020204" pitchFamily="34" charset="0"/>
                <a:cs typeface="Arial" panose="020B0604020202020204" pitchFamily="34" charset="0"/>
              </a:rPr>
              <a:t>Прављење нивоа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A6D607-B72B-67BF-E9FC-3A520FA780BC}"/>
              </a:ext>
            </a:extLst>
          </p:cNvPr>
          <p:cNvSpPr txBox="1"/>
          <p:nvPr/>
        </p:nvSpPr>
        <p:spPr>
          <a:xfrm>
            <a:off x="1733225" y="5725483"/>
            <a:ext cx="3533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sz="1400" b="1" dirty="0"/>
              <a:t>Сцена </a:t>
            </a:r>
            <a:r>
              <a:rPr lang="en-US" sz="1400" b="1" i="1" dirty="0"/>
              <a:t>Game </a:t>
            </a:r>
            <a:r>
              <a:rPr lang="sr-Cyrl-RS" sz="1400" b="1" i="1" dirty="0"/>
              <a:t>која је основа за сваки ниво</a:t>
            </a:r>
            <a:endParaRPr lang="en-US" sz="1400" b="1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0A6ED4C-04E2-AB90-0158-7A69BAD18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088" y="3910891"/>
            <a:ext cx="2361565" cy="1761490"/>
          </a:xfrm>
          <a:prstGeom prst="rect">
            <a:avLst/>
          </a:prstGeom>
        </p:spPr>
      </p:pic>
      <p:pic>
        <p:nvPicPr>
          <p:cNvPr id="4" name="Picture 3" descr="A screenshot of a game&#10;&#10;Description automatically generated">
            <a:extLst>
              <a:ext uri="{FF2B5EF4-FFF2-40B4-BE49-F238E27FC236}">
                <a16:creationId xmlns:a16="http://schemas.microsoft.com/office/drawing/2014/main" id="{0C610411-55E0-4E5B-56E3-77E34A43A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7138" y="1144323"/>
            <a:ext cx="4878007" cy="36473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82CC7D-4214-B87A-9F9E-D296C951537C}"/>
              </a:ext>
            </a:extLst>
          </p:cNvPr>
          <p:cNvSpPr txBox="1"/>
          <p:nvPr/>
        </p:nvSpPr>
        <p:spPr>
          <a:xfrm>
            <a:off x="8189039" y="4791636"/>
            <a:ext cx="3533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sz="1400" b="1" dirty="0"/>
              <a:t>2</a:t>
            </a:r>
            <a:r>
              <a:rPr lang="en-US" sz="1400" b="1" dirty="0"/>
              <a:t>D </a:t>
            </a:r>
            <a:r>
              <a:rPr lang="sr-Cyrl-RS" sz="1400" b="1" dirty="0"/>
              <a:t>приказ сцене </a:t>
            </a:r>
            <a:r>
              <a:rPr lang="en-US" sz="1400" b="1" i="1" dirty="0"/>
              <a:t>Game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402197-D353-C974-6AED-247C09B7D589}"/>
              </a:ext>
            </a:extLst>
          </p:cNvPr>
          <p:cNvSpPr txBox="1"/>
          <p:nvPr/>
        </p:nvSpPr>
        <p:spPr>
          <a:xfrm>
            <a:off x="367963" y="1373445"/>
            <a:ext cx="61201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dirty="0"/>
              <a:t>Сцена </a:t>
            </a:r>
            <a:r>
              <a:rPr lang="en-US" i="1" dirty="0"/>
              <a:t>Game</a:t>
            </a:r>
            <a:r>
              <a:rPr lang="sr-Cyrl-RS" i="1" dirty="0"/>
              <a:t>: </a:t>
            </a:r>
            <a:r>
              <a:rPr lang="sr-Cyrl-RS" dirty="0"/>
              <a:t>заједнички елементи сваког нивоа.</a:t>
            </a:r>
          </a:p>
          <a:p>
            <a:r>
              <a:rPr lang="sr-Cyrl-RS" dirty="0"/>
              <a:t>Скрипта која се извршава у сцени </a:t>
            </a:r>
            <a:r>
              <a:rPr lang="en-US" i="1" dirty="0"/>
              <a:t>Game</a:t>
            </a:r>
            <a:r>
              <a:rPr lang="sr-Cyrl-RS" dirty="0"/>
              <a:t> обрађује потезе мумије и играча</a:t>
            </a:r>
            <a:br>
              <a:rPr lang="sr-Cyrl-RS" dirty="0"/>
            </a:br>
            <a:br>
              <a:rPr lang="sr-Cyrl-RS" dirty="0"/>
            </a:br>
            <a:r>
              <a:rPr lang="sr-Cyrl-RS" dirty="0"/>
              <a:t>Елементи који се разликују од нивоа до нивоа:</a:t>
            </a:r>
            <a:br>
              <a:rPr lang="sr-Cyrl-RS" dirty="0"/>
            </a:br>
            <a:r>
              <a:rPr lang="sr-Cyrl-RS" dirty="0"/>
              <a:t>Истраживач: почетна позиција</a:t>
            </a:r>
          </a:p>
          <a:p>
            <a:r>
              <a:rPr lang="sr-Cyrl-RS" dirty="0"/>
              <a:t>Мумија: почетна позиција и тип мумије</a:t>
            </a:r>
          </a:p>
          <a:p>
            <a:r>
              <a:rPr lang="sr-Cyrl-RS" dirty="0"/>
              <a:t>Зидови и степенице: сваку пут другачији редослед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556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5E604D-9378-D961-199D-FC0F7C228A7D}"/>
              </a:ext>
            </a:extLst>
          </p:cNvPr>
          <p:cNvSpPr txBox="1">
            <a:spLocks/>
          </p:cNvSpPr>
          <p:nvPr/>
        </p:nvSpPr>
        <p:spPr>
          <a:xfrm>
            <a:off x="336789" y="389777"/>
            <a:ext cx="6326562" cy="7545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r-Cyrl-RS" dirty="0">
                <a:latin typeface="Arial" panose="020B0604020202020204" pitchFamily="34" charset="0"/>
                <a:cs typeface="Arial" panose="020B0604020202020204" pitchFamily="34" charset="0"/>
              </a:rPr>
              <a:t>Прављење нивоа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82CC7D-4214-B87A-9F9E-D296C951537C}"/>
              </a:ext>
            </a:extLst>
          </p:cNvPr>
          <p:cNvSpPr txBox="1"/>
          <p:nvPr/>
        </p:nvSpPr>
        <p:spPr>
          <a:xfrm>
            <a:off x="4314157" y="5316737"/>
            <a:ext cx="4105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sz="1400" b="1" dirty="0"/>
              <a:t>Намештање пиксела степеница у </a:t>
            </a:r>
            <a:r>
              <a:rPr lang="en-US" sz="1400" b="1" i="1" dirty="0" err="1"/>
              <a:t>TileSet</a:t>
            </a:r>
            <a:r>
              <a:rPr lang="en-US" sz="1400" b="1" i="1" dirty="0"/>
              <a:t> </a:t>
            </a:r>
            <a:r>
              <a:rPr lang="sr-Cyrl-RS" sz="1400" b="1" dirty="0"/>
              <a:t>алату</a:t>
            </a:r>
            <a:endParaRPr lang="en-US" sz="1400" b="1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7B5DDB9-D8FA-BAAD-A006-C5E57A771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604" y="2887767"/>
            <a:ext cx="6419321" cy="24289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8AA3E5-8603-69DF-CE80-110FE474AA1C}"/>
              </a:ext>
            </a:extLst>
          </p:cNvPr>
          <p:cNvSpPr txBox="1"/>
          <p:nvPr/>
        </p:nvSpPr>
        <p:spPr>
          <a:xfrm>
            <a:off x="367963" y="1373445"/>
            <a:ext cx="11093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dirty="0"/>
              <a:t>Елементи који неће имати засебну логику могу се заједно оптимизовано поставити у један </a:t>
            </a:r>
            <a:r>
              <a:rPr lang="en-US" i="1" dirty="0" err="1"/>
              <a:t>TileMapLayer</a:t>
            </a:r>
            <a:r>
              <a:rPr lang="en-US" i="1" dirty="0"/>
              <a:t>.</a:t>
            </a:r>
            <a:endParaRPr lang="sr-Cyrl-RS" i="1" dirty="0"/>
          </a:p>
          <a:p>
            <a:r>
              <a:rPr lang="sr-Cyrl-RS" dirty="0"/>
              <a:t>Зидови и степенице убачене су као једна велика слика – </a:t>
            </a:r>
            <a:r>
              <a:rPr lang="en-US" i="1" dirty="0" err="1"/>
              <a:t>TileSet</a:t>
            </a:r>
            <a:r>
              <a:rPr lang="en-US" i="1" dirty="0"/>
              <a:t>.</a:t>
            </a:r>
            <a:endParaRPr lang="sr-Cyrl-RS" i="1" dirty="0"/>
          </a:p>
          <a:p>
            <a:r>
              <a:rPr lang="en-US" i="1" dirty="0" err="1"/>
              <a:t>TileSet</a:t>
            </a:r>
            <a:r>
              <a:rPr lang="en-US" i="1" dirty="0"/>
              <a:t> </a:t>
            </a:r>
            <a:r>
              <a:rPr lang="sr-Cyrl-RS" dirty="0"/>
              <a:t>садржи низ мањих слика, које можемо селектовати по жељи пикселима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61031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5E604D-9378-D961-199D-FC0F7C228A7D}"/>
              </a:ext>
            </a:extLst>
          </p:cNvPr>
          <p:cNvSpPr txBox="1">
            <a:spLocks/>
          </p:cNvSpPr>
          <p:nvPr/>
        </p:nvSpPr>
        <p:spPr>
          <a:xfrm>
            <a:off x="78252" y="486904"/>
            <a:ext cx="6326562" cy="7545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MovementComponent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82CC7D-4214-B87A-9F9E-D296C951537C}"/>
              </a:ext>
            </a:extLst>
          </p:cNvPr>
          <p:cNvSpPr txBox="1"/>
          <p:nvPr/>
        </p:nvSpPr>
        <p:spPr>
          <a:xfrm>
            <a:off x="7214044" y="4299209"/>
            <a:ext cx="4105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Movement Component</a:t>
            </a:r>
            <a:r>
              <a:rPr lang="sr-Cyrl-RS" sz="1400" b="1" dirty="0"/>
              <a:t> најважније функције</a:t>
            </a:r>
            <a:endParaRPr lang="en-US" sz="1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DDC346-3536-01A2-9467-FBE0213E4DEC}"/>
              </a:ext>
            </a:extLst>
          </p:cNvPr>
          <p:cNvSpPr txBox="1"/>
          <p:nvPr/>
        </p:nvSpPr>
        <p:spPr>
          <a:xfrm>
            <a:off x="78252" y="1373445"/>
            <a:ext cx="55620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b="1" dirty="0"/>
              <a:t>Почетак: </a:t>
            </a:r>
            <a:br>
              <a:rPr lang="sr-Cyrl-RS" b="1" dirty="0"/>
            </a:br>
            <a:r>
              <a:rPr lang="en-US" dirty="0" err="1"/>
              <a:t>move_to_tile</a:t>
            </a:r>
            <a:r>
              <a:rPr lang="en-US" dirty="0"/>
              <a:t> </a:t>
            </a:r>
            <a:r>
              <a:rPr lang="sr-Cyrl-RS" dirty="0"/>
              <a:t>са почетним и крајњем пољем кретања</a:t>
            </a:r>
          </a:p>
          <a:p>
            <a:r>
              <a:rPr lang="sr-Cyrl-RS" b="1" dirty="0"/>
              <a:t>Процес:</a:t>
            </a:r>
            <a:br>
              <a:rPr lang="sr-Cyrl-RS" b="1" dirty="0"/>
            </a:br>
            <a:r>
              <a:rPr lang="sr-Cyrl-RS" dirty="0"/>
              <a:t>Сваки фрејм се карактер родитељ креће за померај по функцији: </a:t>
            </a:r>
            <a:r>
              <a:rPr lang="en-US" dirty="0"/>
              <a:t>delta * MOVE_SPEED.</a:t>
            </a:r>
            <a:br>
              <a:rPr lang="en-US" dirty="0"/>
            </a:br>
            <a:r>
              <a:rPr lang="en-US" i="1" dirty="0"/>
              <a:t>delta: </a:t>
            </a:r>
            <a:r>
              <a:rPr lang="sr-Cyrl-RS" dirty="0"/>
              <a:t>протекло време између 2 фрејма. Рачуна се да би на свакој машини било постигнуто исто време кретања</a:t>
            </a:r>
            <a:br>
              <a:rPr lang="sr-Cyrl-RS" dirty="0"/>
            </a:br>
            <a:r>
              <a:rPr lang="sr-Cyrl-RS" b="1" dirty="0"/>
              <a:t>Крај:</a:t>
            </a:r>
          </a:p>
          <a:p>
            <a:r>
              <a:rPr lang="sr-Cyrl-RS" dirty="0"/>
              <a:t>Карактер се померио на наредно поље</a:t>
            </a:r>
            <a:br>
              <a:rPr lang="sr-Cyrl-RS" dirty="0"/>
            </a:br>
            <a:r>
              <a:rPr lang="sr-Cyrl-RS" dirty="0"/>
              <a:t>Шаље се </a:t>
            </a:r>
            <a:r>
              <a:rPr lang="en-US" dirty="0" err="1"/>
              <a:t>movement_finished</a:t>
            </a:r>
            <a:r>
              <a:rPr lang="en-US" dirty="0"/>
              <a:t> </a:t>
            </a:r>
            <a:r>
              <a:rPr lang="sr-Cyrl-RS" dirty="0"/>
              <a:t>сигнал који прима карактер родитељ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8B7AA2-31D2-E737-9B8A-2F0392A84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071" y="1864000"/>
            <a:ext cx="6570677" cy="243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397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5E604D-9378-D961-199D-FC0F7C228A7D}"/>
              </a:ext>
            </a:extLst>
          </p:cNvPr>
          <p:cNvSpPr txBox="1">
            <a:spLocks/>
          </p:cNvSpPr>
          <p:nvPr/>
        </p:nvSpPr>
        <p:spPr>
          <a:xfrm>
            <a:off x="336789" y="389777"/>
            <a:ext cx="6326562" cy="7545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r-Cyrl-RS" dirty="0">
                <a:latin typeface="Arial" panose="020B0604020202020204" pitchFamily="34" charset="0"/>
                <a:cs typeface="Arial" panose="020B0604020202020204" pitchFamily="34" charset="0"/>
              </a:rPr>
              <a:t>Анимација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82CC7D-4214-B87A-9F9E-D296C951537C}"/>
              </a:ext>
            </a:extLst>
          </p:cNvPr>
          <p:cNvSpPr txBox="1"/>
          <p:nvPr/>
        </p:nvSpPr>
        <p:spPr>
          <a:xfrm>
            <a:off x="918916" y="5747815"/>
            <a:ext cx="4105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AnimatedSprite2D </a:t>
            </a:r>
            <a:r>
              <a:rPr lang="sr-Cyrl-RS" sz="1400" b="1" dirty="0"/>
              <a:t>алат за </a:t>
            </a:r>
            <a:r>
              <a:rPr lang="en-US" sz="1400" b="1" i="1" dirty="0" err="1"/>
              <a:t>SpriteSheet</a:t>
            </a:r>
            <a:r>
              <a:rPr lang="sr-Cyrl-RS" sz="1400" b="1" i="1" dirty="0"/>
              <a:t> </a:t>
            </a:r>
            <a:r>
              <a:rPr lang="sr-Cyrl-RS" sz="1400" b="1" dirty="0"/>
              <a:t>учитавање</a:t>
            </a:r>
            <a:endParaRPr 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AA3E5-8603-69DF-CE80-110FE474AA1C}"/>
              </a:ext>
            </a:extLst>
          </p:cNvPr>
          <p:cNvSpPr txBox="1"/>
          <p:nvPr/>
        </p:nvSpPr>
        <p:spPr>
          <a:xfrm>
            <a:off x="336789" y="1368581"/>
            <a:ext cx="11093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dirty="0"/>
              <a:t>Учитавају се као низ слика које представљају један </a:t>
            </a:r>
            <a:r>
              <a:rPr lang="en-US" i="1" dirty="0" err="1"/>
              <a:t>SpriteSheet</a:t>
            </a:r>
            <a:r>
              <a:rPr lang="en-US" i="1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dirty="0"/>
              <a:t>Делимо слике по хоризонталној и вертикалној оси и селектујемо редослед анимирања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5C9757-FA85-84E1-542E-F79B63072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15" y="2127041"/>
            <a:ext cx="5533636" cy="36207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C0FD0D-C338-B9F8-CAC6-0BC0A7496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132" y="2550151"/>
            <a:ext cx="6153528" cy="21808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DA7BF0-FE74-C5AA-31E1-526E719A9C9C}"/>
              </a:ext>
            </a:extLst>
          </p:cNvPr>
          <p:cNvSpPr txBox="1"/>
          <p:nvPr/>
        </p:nvSpPr>
        <p:spPr>
          <a:xfrm>
            <a:off x="7553597" y="4730999"/>
            <a:ext cx="4105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sz="1400" b="1" dirty="0"/>
              <a:t>Бирање која се анимација пушта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50339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CCB362-FCDB-5CAB-6D4E-554D18F3D8FC}"/>
              </a:ext>
            </a:extLst>
          </p:cNvPr>
          <p:cNvSpPr txBox="1"/>
          <p:nvPr/>
        </p:nvSpPr>
        <p:spPr>
          <a:xfrm>
            <a:off x="2748481" y="2259449"/>
            <a:ext cx="669503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7000" dirty="0"/>
              <a:t>Хвала на пажњи!</a:t>
            </a:r>
            <a:endParaRPr lang="en-US" sz="7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74EEDD-B844-0363-BA78-3A4EAEA71507}"/>
              </a:ext>
            </a:extLst>
          </p:cNvPr>
          <p:cNvSpPr txBox="1"/>
          <p:nvPr/>
        </p:nvSpPr>
        <p:spPr>
          <a:xfrm>
            <a:off x="4993280" y="3320358"/>
            <a:ext cx="186140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3500" dirty="0"/>
              <a:t>Питања?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129840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1620C-4EA0-3A98-CBDD-1B6532EA5305}"/>
              </a:ext>
            </a:extLst>
          </p:cNvPr>
          <p:cNvSpPr txBox="1"/>
          <p:nvPr/>
        </p:nvSpPr>
        <p:spPr>
          <a:xfrm>
            <a:off x="3301805" y="2767280"/>
            <a:ext cx="558838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1. </a:t>
            </a:r>
            <a:r>
              <a:rPr lang="sr-Cyrl-RS" sz="8000" dirty="0"/>
              <a:t>Опис игре</a:t>
            </a:r>
            <a:endParaRPr lang="ru-RU" sz="8000" dirty="0"/>
          </a:p>
        </p:txBody>
      </p:sp>
    </p:spTree>
    <p:extLst>
      <p:ext uri="{BB962C8B-B14F-4D97-AF65-F5344CB8AC3E}">
        <p14:creationId xmlns:p14="http://schemas.microsoft.com/office/powerpoint/2010/main" val="3640633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11F78-D799-36DD-D74C-06F04F158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Mummy Maze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94F4E-5670-9896-9E47-B90EE5DD1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724098" cy="402336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Cyrl-RS" dirty="0"/>
              <a:t> Видео-игра равијена 2002. године од стране студија </a:t>
            </a:r>
            <a:r>
              <a:rPr lang="en-US" i="1" dirty="0" err="1"/>
              <a:t>PopCap</a:t>
            </a:r>
            <a:r>
              <a:rPr lang="en-US" i="1" dirty="0"/>
              <a:t> Games.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Cyrl-RS" dirty="0"/>
              <a:t> Логичка игра на потезе у којој играч мора да побегне из лавиринта, притом избегавајући мумију која му се приближава.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Cyrl-RS" dirty="0"/>
              <a:t> Мумија се креће два поља у потезу док се играч креће максимално један. Потребно је добро познавати алгоритам мумије и према томе правити стратегију.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Cyrl-RS" dirty="0"/>
              <a:t> Развијена по узору на концепт игре </a:t>
            </a:r>
            <a:r>
              <a:rPr lang="en-US" i="1" dirty="0"/>
              <a:t>Thes</a:t>
            </a:r>
            <a:r>
              <a:rPr lang="sr-Cyrl-RS" i="1" dirty="0"/>
              <a:t>е</a:t>
            </a:r>
            <a:r>
              <a:rPr lang="en-US" i="1" dirty="0"/>
              <a:t>us and the Minotaur</a:t>
            </a:r>
            <a:r>
              <a:rPr lang="sr-Cyrl-RS" i="1" dirty="0"/>
              <a:t>, </a:t>
            </a:r>
            <a:r>
              <a:rPr lang="sr-Cyrl-RS" dirty="0"/>
              <a:t>који је осмислио дизајнер Роберт Абот.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85601F-6CCC-1844-D90D-F7FFB9C644EA}"/>
              </a:ext>
            </a:extLst>
          </p:cNvPr>
          <p:cNvSpPr txBox="1">
            <a:spLocks/>
          </p:cNvSpPr>
          <p:nvPr/>
        </p:nvSpPr>
        <p:spPr>
          <a:xfrm>
            <a:off x="6126480" y="1845734"/>
            <a:ext cx="4724098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03404637-077F-83D5-2029-8A8E5F8D8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212" y="1964130"/>
            <a:ext cx="4865508" cy="36234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24E3A6-280A-8341-5933-4CE17E1C8A20}"/>
              </a:ext>
            </a:extLst>
          </p:cNvPr>
          <p:cNvSpPr txBox="1"/>
          <p:nvPr/>
        </p:nvSpPr>
        <p:spPr>
          <a:xfrm>
            <a:off x="6925901" y="5559037"/>
            <a:ext cx="37481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r-Cyrl-RS" sz="1600" b="1" dirty="0"/>
              <a:t>Изглед оригиналне игре </a:t>
            </a:r>
            <a:r>
              <a:rPr lang="en-US" sz="1600" b="1" dirty="0"/>
              <a:t>Mummy Maze</a:t>
            </a:r>
          </a:p>
        </p:txBody>
      </p:sp>
    </p:spTree>
    <p:extLst>
      <p:ext uri="{BB962C8B-B14F-4D97-AF65-F5344CB8AC3E}">
        <p14:creationId xmlns:p14="http://schemas.microsoft.com/office/powerpoint/2010/main" val="33783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11F78-D799-36DD-D74C-06F04F158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>
                <a:latin typeface="Arial" panose="020B0604020202020204" pitchFamily="34" charset="0"/>
                <a:cs typeface="Arial" panose="020B0604020202020204" pitchFamily="34" charset="0"/>
              </a:rPr>
              <a:t>Бела Мумија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85601F-6CCC-1844-D90D-F7FFB9C644EA}"/>
              </a:ext>
            </a:extLst>
          </p:cNvPr>
          <p:cNvSpPr txBox="1">
            <a:spLocks/>
          </p:cNvSpPr>
          <p:nvPr/>
        </p:nvSpPr>
        <p:spPr>
          <a:xfrm>
            <a:off x="6126480" y="1845734"/>
            <a:ext cx="4724098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6" name="Picture 5" descr="A diagram of a flowchart&#10;&#10;Description automatically generated">
            <a:extLst>
              <a:ext uri="{FF2B5EF4-FFF2-40B4-BE49-F238E27FC236}">
                <a16:creationId xmlns:a16="http://schemas.microsoft.com/office/drawing/2014/main" id="{472405B2-871F-16BD-8EC8-64B604B9A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143" y="1845734"/>
            <a:ext cx="5877510" cy="4434017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D9FE7514-DC30-7A67-1BF9-BD69F272B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001" y="2971840"/>
            <a:ext cx="2976782" cy="30658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0E66D2-A48C-25F8-A7FD-09EAFE72CC23}"/>
              </a:ext>
            </a:extLst>
          </p:cNvPr>
          <p:cNvSpPr txBox="1"/>
          <p:nvPr/>
        </p:nvSpPr>
        <p:spPr>
          <a:xfrm>
            <a:off x="901450" y="1947122"/>
            <a:ext cx="59673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dirty="0"/>
              <a:t>Креће се максимално 2 поља по потезу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dirty="0"/>
              <a:t>Само ако се може приближити играчу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dirty="0"/>
              <a:t>Приоритизује </a:t>
            </a:r>
            <a:r>
              <a:rPr lang="sr-Cyrl-RS" b="1" dirty="0"/>
              <a:t>хоризонтално</a:t>
            </a:r>
            <a:r>
              <a:rPr lang="sr-Cyrl-RS" dirty="0"/>
              <a:t> кретање над </a:t>
            </a:r>
            <a:r>
              <a:rPr lang="sr-Cyrl-RS" b="1" dirty="0"/>
              <a:t>вертикалним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70FFBA-E9EC-8729-16C0-AAACBC09D399}"/>
              </a:ext>
            </a:extLst>
          </p:cNvPr>
          <p:cNvSpPr txBox="1"/>
          <p:nvPr/>
        </p:nvSpPr>
        <p:spPr>
          <a:xfrm>
            <a:off x="1699788" y="5991891"/>
            <a:ext cx="6097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r-Cyrl-RS" sz="1600" b="1" dirty="0"/>
              <a:t>Смер кретања беле мумије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441278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flowchart&#10;&#10;Description automatically generated">
            <a:extLst>
              <a:ext uri="{FF2B5EF4-FFF2-40B4-BE49-F238E27FC236}">
                <a16:creationId xmlns:a16="http://schemas.microsoft.com/office/drawing/2014/main" id="{637B778D-86B1-F25E-586E-E24A50B90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223" y="1845734"/>
            <a:ext cx="5796029" cy="44533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011F78-D799-36DD-D74C-06F04F158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>
                <a:latin typeface="Arial" panose="020B0604020202020204" pitchFamily="34" charset="0"/>
                <a:cs typeface="Arial" panose="020B0604020202020204" pitchFamily="34" charset="0"/>
              </a:rPr>
              <a:t>Црвена Мумија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85601F-6CCC-1844-D90D-F7FFB9C644EA}"/>
              </a:ext>
            </a:extLst>
          </p:cNvPr>
          <p:cNvSpPr txBox="1">
            <a:spLocks/>
          </p:cNvSpPr>
          <p:nvPr/>
        </p:nvSpPr>
        <p:spPr>
          <a:xfrm>
            <a:off x="6126480" y="1845734"/>
            <a:ext cx="4724098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0E66D2-A48C-25F8-A7FD-09EAFE72CC23}"/>
              </a:ext>
            </a:extLst>
          </p:cNvPr>
          <p:cNvSpPr txBox="1"/>
          <p:nvPr/>
        </p:nvSpPr>
        <p:spPr>
          <a:xfrm>
            <a:off x="901450" y="1947122"/>
            <a:ext cx="59673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dirty="0"/>
              <a:t>Креће се максимално 2 поља по потезу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dirty="0"/>
              <a:t>Само ако се може приближити играчу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dirty="0"/>
              <a:t>Приоритизује </a:t>
            </a:r>
            <a:r>
              <a:rPr lang="sr-Cyrl-RS" b="1" dirty="0"/>
              <a:t>вертикално </a:t>
            </a:r>
            <a:r>
              <a:rPr lang="sr-Cyrl-RS" dirty="0"/>
              <a:t>кретање над </a:t>
            </a:r>
            <a:r>
              <a:rPr lang="sr-Cyrl-RS" b="1" dirty="0"/>
              <a:t>хоризонталним</a:t>
            </a:r>
            <a:endParaRPr lang="en-US" b="1" dirty="0"/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1E5DB524-24EB-FC9C-944B-FF95A698E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195" y="2870452"/>
            <a:ext cx="3092087" cy="31106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E2CD2F-FFE5-3F4B-CEC3-9F47E1FFE43D}"/>
              </a:ext>
            </a:extLst>
          </p:cNvPr>
          <p:cNvSpPr txBox="1"/>
          <p:nvPr/>
        </p:nvSpPr>
        <p:spPr>
          <a:xfrm>
            <a:off x="1817483" y="5960511"/>
            <a:ext cx="6097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r-Cyrl-RS" sz="1600" b="1" dirty="0"/>
              <a:t>Смер кретања црвене мумије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554049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11F78-D799-36DD-D74C-06F04F158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>
                <a:latin typeface="Arial" panose="020B0604020202020204" pitchFamily="34" charset="0"/>
                <a:cs typeface="Arial" panose="020B0604020202020204" pitchFamily="34" charset="0"/>
              </a:rPr>
              <a:t>Кретање играча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85601F-6CCC-1844-D90D-F7FFB9C644EA}"/>
              </a:ext>
            </a:extLst>
          </p:cNvPr>
          <p:cNvSpPr txBox="1">
            <a:spLocks/>
          </p:cNvSpPr>
          <p:nvPr/>
        </p:nvSpPr>
        <p:spPr>
          <a:xfrm>
            <a:off x="6126480" y="1845734"/>
            <a:ext cx="4724098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B150FE-D8C0-0212-DAAA-A36C390FE83E}"/>
              </a:ext>
            </a:extLst>
          </p:cNvPr>
          <p:cNvSpPr txBox="1"/>
          <p:nvPr/>
        </p:nvSpPr>
        <p:spPr>
          <a:xfrm>
            <a:off x="4615430" y="5859592"/>
            <a:ext cx="4105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sz="1400" b="1" dirty="0"/>
              <a:t>Мапирање акција на тастатури</a:t>
            </a:r>
            <a:endParaRPr lang="en-US" sz="1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B1175C-087B-65F2-7F17-A2266B61B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295" y="1809722"/>
            <a:ext cx="4251106" cy="404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54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1620C-4EA0-3A98-CBDD-1B6532EA5305}"/>
              </a:ext>
            </a:extLst>
          </p:cNvPr>
          <p:cNvSpPr txBox="1"/>
          <p:nvPr/>
        </p:nvSpPr>
        <p:spPr>
          <a:xfrm>
            <a:off x="321438" y="2767280"/>
            <a:ext cx="115491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8000" dirty="0"/>
              <a:t>2</a:t>
            </a:r>
            <a:r>
              <a:rPr lang="en-US" sz="8000" dirty="0"/>
              <a:t>. </a:t>
            </a:r>
            <a:r>
              <a:rPr lang="sr-Cyrl-RS" sz="8000" dirty="0"/>
              <a:t>Концепти и Технологије</a:t>
            </a:r>
            <a:endParaRPr lang="ru-RU" sz="8000" dirty="0"/>
          </a:p>
        </p:txBody>
      </p:sp>
    </p:spTree>
    <p:extLst>
      <p:ext uri="{BB962C8B-B14F-4D97-AF65-F5344CB8AC3E}">
        <p14:creationId xmlns:p14="http://schemas.microsoft.com/office/powerpoint/2010/main" val="2285482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11F78-D799-36DD-D74C-06F04F158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Godot Engine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85601F-6CCC-1844-D90D-F7FFB9C644EA}"/>
              </a:ext>
            </a:extLst>
          </p:cNvPr>
          <p:cNvSpPr txBox="1">
            <a:spLocks/>
          </p:cNvSpPr>
          <p:nvPr/>
        </p:nvSpPr>
        <p:spPr>
          <a:xfrm>
            <a:off x="6126480" y="1845734"/>
            <a:ext cx="4724098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0E66D2-A48C-25F8-A7FD-09EAFE72CC23}"/>
              </a:ext>
            </a:extLst>
          </p:cNvPr>
          <p:cNvSpPr txBox="1"/>
          <p:nvPr/>
        </p:nvSpPr>
        <p:spPr>
          <a:xfrm>
            <a:off x="597192" y="1980681"/>
            <a:ext cx="34228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Open-source </a:t>
            </a:r>
            <a:r>
              <a:rPr lang="sr-Cyrl-RS" dirty="0"/>
              <a:t>скуп алата за развој 2</a:t>
            </a:r>
            <a:r>
              <a:rPr lang="en-US" dirty="0"/>
              <a:t>D </a:t>
            </a:r>
            <a:r>
              <a:rPr lang="sr-Cyrl-RS" dirty="0"/>
              <a:t>и 3</a:t>
            </a:r>
            <a:r>
              <a:rPr lang="en-US" dirty="0"/>
              <a:t>D </a:t>
            </a:r>
            <a:r>
              <a:rPr lang="sr-Cyrl-RS" dirty="0"/>
              <a:t>игара.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dirty="0"/>
              <a:t>Мултиплатформска подршка за десктоп</a:t>
            </a:r>
            <a:r>
              <a:rPr lang="en-US" dirty="0"/>
              <a:t>,</a:t>
            </a:r>
            <a:r>
              <a:rPr lang="sr-Cyrl-RS" dirty="0"/>
              <a:t> мобилне и веб платформе.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dirty="0"/>
              <a:t>Подржава језике </a:t>
            </a:r>
            <a:r>
              <a:rPr lang="en-US" dirty="0"/>
              <a:t>C#, C++</a:t>
            </a:r>
            <a:r>
              <a:rPr lang="sr-Cyrl-RS" dirty="0"/>
              <a:t> и </a:t>
            </a:r>
            <a:r>
              <a:rPr lang="en-US" dirty="0" err="1"/>
              <a:t>GDScript</a:t>
            </a:r>
            <a:r>
              <a:rPr lang="en-US" dirty="0"/>
              <a:t>.</a:t>
            </a:r>
          </a:p>
        </p:txBody>
      </p:sp>
      <p:pic>
        <p:nvPicPr>
          <p:cNvPr id="2050" name="Picture 2" descr="upload.wikimedia.org/wikipedia/commons/thumb/6/6a/...">
            <a:extLst>
              <a:ext uri="{FF2B5EF4-FFF2-40B4-BE49-F238E27FC236}">
                <a16:creationId xmlns:a16="http://schemas.microsoft.com/office/drawing/2014/main" id="{9040DDFD-AADB-A169-3572-51E64A108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92" y="4255327"/>
            <a:ext cx="1419904" cy="141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9F53DB4-07B7-3563-C8F8-7151012E4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420" y="1827272"/>
            <a:ext cx="7060260" cy="42099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E82020-B0BD-9B1F-9118-74410086DE12}"/>
              </a:ext>
            </a:extLst>
          </p:cNvPr>
          <p:cNvSpPr txBox="1"/>
          <p:nvPr/>
        </p:nvSpPr>
        <p:spPr>
          <a:xfrm>
            <a:off x="5904468" y="5973226"/>
            <a:ext cx="3442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sz="1400" b="1" dirty="0">
                <a:effectLst/>
                <a:ea typeface="Times New Roman" panose="02020603050405020304" pitchFamily="18" charset="0"/>
              </a:rPr>
              <a:t>Главни </a:t>
            </a:r>
            <a:r>
              <a:rPr lang="en-US" sz="1400" b="1" i="1" dirty="0">
                <a:effectLst/>
                <a:ea typeface="Times New Roman" panose="02020603050405020304" pitchFamily="18" charset="0"/>
              </a:rPr>
              <a:t>Godot</a:t>
            </a:r>
            <a:r>
              <a:rPr lang="en-US" sz="1400" b="1" dirty="0">
                <a:effectLst/>
                <a:ea typeface="Times New Roman" panose="02020603050405020304" pitchFamily="18" charset="0"/>
              </a:rPr>
              <a:t> </a:t>
            </a:r>
            <a:r>
              <a:rPr lang="sr-Cyrl-RS" sz="1400" b="1" dirty="0">
                <a:effectLst/>
                <a:ea typeface="Times New Roman" panose="02020603050405020304" pitchFamily="18" charset="0"/>
              </a:rPr>
              <a:t>прозор у моду за </a:t>
            </a:r>
            <a:r>
              <a:rPr lang="ru-RU" sz="1400" b="1" dirty="0">
                <a:effectLst/>
                <a:ea typeface="Times New Roman" panose="02020603050405020304" pitchFamily="18" charset="0"/>
              </a:rPr>
              <a:t>2</a:t>
            </a:r>
            <a:r>
              <a:rPr lang="en-US" sz="1400" b="1" dirty="0">
                <a:effectLst/>
                <a:ea typeface="Times New Roman" panose="02020603050405020304" pitchFamily="18" charset="0"/>
              </a:rPr>
              <a:t>D </a:t>
            </a:r>
            <a:r>
              <a:rPr lang="sr-Cyrl-RS" sz="1400" b="1" dirty="0">
                <a:effectLst/>
                <a:ea typeface="Times New Roman" panose="02020603050405020304" pitchFamily="18" charset="0"/>
              </a:rPr>
              <a:t>приказ</a:t>
            </a:r>
            <a:endParaRPr lang="en-US" sz="1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A31ABD-2860-E9E7-A897-8E5C12A74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4812" y="4232146"/>
            <a:ext cx="1662891" cy="146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91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11F78-D799-36DD-D74C-06F04F158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Godot Engine</a:t>
            </a:r>
            <a:r>
              <a:rPr lang="sr-Cyrl-RS" i="1" dirty="0">
                <a:latin typeface="Arial" panose="020B0604020202020204" pitchFamily="34" charset="0"/>
                <a:cs typeface="Arial" panose="020B0604020202020204" pitchFamily="34" charset="0"/>
              </a:rPr>
              <a:t> – Кључни појмови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85601F-6CCC-1844-D90D-F7FFB9C644EA}"/>
              </a:ext>
            </a:extLst>
          </p:cNvPr>
          <p:cNvSpPr txBox="1">
            <a:spLocks/>
          </p:cNvSpPr>
          <p:nvPr/>
        </p:nvSpPr>
        <p:spPr>
          <a:xfrm>
            <a:off x="6126480" y="1845734"/>
            <a:ext cx="4724098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E82020-B0BD-9B1F-9118-74410086DE12}"/>
              </a:ext>
            </a:extLst>
          </p:cNvPr>
          <p:cNvSpPr txBox="1"/>
          <p:nvPr/>
        </p:nvSpPr>
        <p:spPr>
          <a:xfrm>
            <a:off x="7144749" y="4500776"/>
            <a:ext cx="3442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sz="1400" b="1" dirty="0">
                <a:effectLst/>
                <a:ea typeface="Times New Roman" panose="02020603050405020304" pitchFamily="18" charset="0"/>
              </a:rPr>
              <a:t>Сцена истраживача са њеним чворовима</a:t>
            </a:r>
            <a:endParaRPr lang="en-US" sz="1400" b="1" dirty="0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E415490-1463-C6E9-FF8F-FA410ABF7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749" y="3014876"/>
            <a:ext cx="3448050" cy="1485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7D7F58-F3B1-6E53-2132-C0485AAC6CAA}"/>
              </a:ext>
            </a:extLst>
          </p:cNvPr>
          <p:cNvSpPr txBox="1"/>
          <p:nvPr/>
        </p:nvSpPr>
        <p:spPr>
          <a:xfrm>
            <a:off x="1097280" y="2040040"/>
            <a:ext cx="536904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b="1" dirty="0"/>
              <a:t>Чвор </a:t>
            </a:r>
            <a:r>
              <a:rPr lang="sr-Cyrl-RS" dirty="0"/>
              <a:t>(енг. </a:t>
            </a:r>
            <a:r>
              <a:rPr lang="en-US" dirty="0"/>
              <a:t>Node):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dirty="0"/>
              <a:t>Основни градивни блок у развијању игре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dirty="0"/>
              <a:t>Представља функционалност или скуп функционалности, поређаних у хијерархију.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dirty="0"/>
              <a:t>Садржи скрипту која ће омогућити извршавање тих функционалности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dirty="0"/>
              <a:t>Преко 200 чворова са уграђеном функционалношћу поседује</a:t>
            </a:r>
            <a:r>
              <a:rPr lang="en-US" dirty="0"/>
              <a:t> </a:t>
            </a:r>
            <a:r>
              <a:rPr lang="en-US" i="1" dirty="0"/>
              <a:t>Godot</a:t>
            </a:r>
            <a:endParaRPr lang="sr-Cyrl-RS" i="1" dirty="0"/>
          </a:p>
          <a:p>
            <a:endParaRPr lang="sr-Cyrl-RS" dirty="0"/>
          </a:p>
          <a:p>
            <a:r>
              <a:rPr lang="sr-Cyrl-RS" b="1" dirty="0"/>
              <a:t>Сцена </a:t>
            </a:r>
            <a:r>
              <a:rPr lang="sr-Cyrl-RS" dirty="0"/>
              <a:t>(енг. </a:t>
            </a:r>
            <a:r>
              <a:rPr lang="en-US" dirty="0"/>
              <a:t>Scene):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dirty="0"/>
              <a:t>Скуп чворова који представљају једну целину.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dirty="0"/>
              <a:t>Промена оригиналне сцене мења све инстанце те сцене</a:t>
            </a:r>
            <a:endParaRPr lang="en-US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0022579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518</TotalTime>
  <Words>1405</Words>
  <Application>Microsoft Office PowerPoint</Application>
  <PresentationFormat>Widescreen</PresentationFormat>
  <Paragraphs>150</Paragraphs>
  <Slides>19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Symbol</vt:lpstr>
      <vt:lpstr>Times New Roman</vt:lpstr>
      <vt:lpstr>Retrospect</vt:lpstr>
      <vt:lpstr>PowerPoint Presentation</vt:lpstr>
      <vt:lpstr>PowerPoint Presentation</vt:lpstr>
      <vt:lpstr>Mummy Maze</vt:lpstr>
      <vt:lpstr>Бела Мумија</vt:lpstr>
      <vt:lpstr>Црвена Мумија</vt:lpstr>
      <vt:lpstr>Кретање играча</vt:lpstr>
      <vt:lpstr>PowerPoint Presentation</vt:lpstr>
      <vt:lpstr>Godot Engine</vt:lpstr>
      <vt:lpstr>Godot Engine – Кључни појмови</vt:lpstr>
      <vt:lpstr>Godot Engine и ECS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Pavle Prodanovic</dc:creator>
  <cp:lastModifiedBy>Pavle Prodanovic</cp:lastModifiedBy>
  <cp:revision>84</cp:revision>
  <dcterms:created xsi:type="dcterms:W3CDTF">2024-09-26T11:09:24Z</dcterms:created>
  <dcterms:modified xsi:type="dcterms:W3CDTF">2024-09-27T08:00:10Z</dcterms:modified>
</cp:coreProperties>
</file>